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9"/>
  </p:notesMasterIdLst>
  <p:sldIdLst>
    <p:sldId id="256" r:id="rId2"/>
    <p:sldId id="262" r:id="rId3"/>
    <p:sldId id="257" r:id="rId4"/>
    <p:sldId id="350" r:id="rId5"/>
    <p:sldId id="351" r:id="rId6"/>
    <p:sldId id="353" r:id="rId7"/>
    <p:sldId id="259" r:id="rId8"/>
    <p:sldId id="354" r:id="rId9"/>
    <p:sldId id="355" r:id="rId10"/>
    <p:sldId id="356" r:id="rId11"/>
    <p:sldId id="340" r:id="rId12"/>
    <p:sldId id="284" r:id="rId13"/>
    <p:sldId id="357" r:id="rId14"/>
    <p:sldId id="358" r:id="rId15"/>
    <p:sldId id="359" r:id="rId16"/>
    <p:sldId id="360" r:id="rId17"/>
    <p:sldId id="361" r:id="rId18"/>
    <p:sldId id="362" r:id="rId19"/>
    <p:sldId id="363" r:id="rId20"/>
    <p:sldId id="364" r:id="rId21"/>
    <p:sldId id="365" r:id="rId22"/>
    <p:sldId id="366" r:id="rId23"/>
    <p:sldId id="367" r:id="rId24"/>
    <p:sldId id="368" r:id="rId25"/>
    <p:sldId id="369" r:id="rId26"/>
    <p:sldId id="370" r:id="rId27"/>
    <p:sldId id="373" r:id="rId28"/>
    <p:sldId id="371" r:id="rId29"/>
    <p:sldId id="374" r:id="rId30"/>
    <p:sldId id="376" r:id="rId31"/>
    <p:sldId id="375" r:id="rId32"/>
    <p:sldId id="377" r:id="rId33"/>
    <p:sldId id="378" r:id="rId34"/>
    <p:sldId id="379" r:id="rId35"/>
    <p:sldId id="380" r:id="rId36"/>
    <p:sldId id="264" r:id="rId37"/>
    <p:sldId id="267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1616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1" autoAdjust="0"/>
    <p:restoredTop sz="94660"/>
  </p:normalViewPr>
  <p:slideViewPr>
    <p:cSldViewPr snapToGrid="0">
      <p:cViewPr varScale="1">
        <p:scale>
          <a:sx n="82" d="100"/>
          <a:sy n="82" d="100"/>
        </p:scale>
        <p:origin x="67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  <a:t>12/20/2023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12/20/2023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12/20/2023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12/20/2023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12/20/2023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12/20/2023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12/20/2023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12/20/2023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12/20/2023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12/20/2023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12/20/2023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12/20/2023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1C593-65D0-4073-BCC9-577B9352EA97}" type="datetimeFigureOut">
              <a:rPr lang="en-US" smtClean="0"/>
              <a:t>12/20/2023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1.png"/><Relationship Id="rId7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93290" y="658495"/>
            <a:ext cx="7804785" cy="162052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335" b="1" dirty="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ĐẠI HỌC QUỐC GIA THÀNH PHỐ HỒ CHÍ MINH</a:t>
            </a:r>
            <a:br>
              <a:rPr lang="en-US" sz="3335" b="1" dirty="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</a:br>
            <a:r>
              <a:rPr lang="en-US" sz="3335" b="1" dirty="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TRƯỜNG ĐẠI HỌC BÁCH KHOA</a:t>
            </a:r>
            <a:br>
              <a:rPr lang="en-US" sz="3335" b="1" dirty="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</a:br>
            <a:r>
              <a:rPr lang="en-US" sz="3335" b="1" dirty="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KHOA ĐIỆN – ĐIỆN TỬ </a:t>
            </a:r>
            <a:br>
              <a:rPr lang="en-US" sz="3335" b="1" dirty="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</a:br>
            <a:r>
              <a:rPr lang="en-US" sz="3335" b="1" dirty="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BỘ MÔN VIỄN THÔNG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33525" y="3181350"/>
            <a:ext cx="9340215" cy="1198880"/>
          </a:xfrm>
        </p:spPr>
        <p:txBody>
          <a:bodyPr/>
          <a:lstStyle/>
          <a:p>
            <a:r>
              <a:rPr lang="en-US" sz="3000" b="1">
                <a:solidFill>
                  <a:schemeClr val="accent5">
                    <a:lumMod val="75000"/>
                  </a:schemeClr>
                </a:solidFill>
              </a:rPr>
              <a:t>ỨNG DỤNG WINDOWS CHỈNH SỬA VÀ TRÍCH XUẤT THÔNG TIN TỪ ẢNH</a:t>
            </a:r>
          </a:p>
        </p:txBody>
      </p:sp>
      <p:pic>
        <p:nvPicPr>
          <p:cNvPr id="389" name="image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183813" y="416560"/>
            <a:ext cx="1536065" cy="156337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3994468" y="2376805"/>
            <a:ext cx="4555490" cy="6299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vi-VN" altLang="en-US" sz="3500" b="1">
                <a:solidFill>
                  <a:schemeClr val="accent5">
                    <a:lumMod val="75000"/>
                  </a:schemeClr>
                </a:solidFill>
                <a:sym typeface="+mn-ea"/>
              </a:rPr>
              <a:t>ĐỒ ÁN TỐT NGHIỆP</a:t>
            </a:r>
            <a:r>
              <a:rPr lang="en-US" sz="3500" b="1">
                <a:solidFill>
                  <a:schemeClr val="accent5">
                    <a:lumMod val="75000"/>
                  </a:schemeClr>
                </a:solidFill>
                <a:sym typeface="+mn-ea"/>
              </a:rPr>
              <a:t> </a:t>
            </a:r>
            <a:endParaRPr lang="en-US" sz="3500" b="1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00" name="Text Box 99"/>
          <p:cNvSpPr txBox="1"/>
          <p:nvPr/>
        </p:nvSpPr>
        <p:spPr>
          <a:xfrm>
            <a:off x="5863590" y="4465955"/>
            <a:ext cx="5080000" cy="119888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indent="0"/>
            <a:r>
              <a:rPr lang="en-US" sz="2400" b="1">
                <a:solidFill>
                  <a:schemeClr val="accent5">
                    <a:lumMod val="60000"/>
                    <a:lumOff val="40000"/>
                  </a:schemeClr>
                </a:solidFill>
                <a:latin typeface="Calibri" panose="020F0502020204030204" charset="0"/>
                <a:ea typeface="SimSun" panose="02010600030101010101" pitchFamily="2" charset="-122"/>
                <a:cs typeface="Times New Roman" panose="02020603050405020304" charset="0"/>
              </a:rPr>
              <a:t>GVHD : ThS. NGUYỄN KHÁNH LỢI</a:t>
            </a:r>
          </a:p>
          <a:p>
            <a:pPr indent="0"/>
            <a:r>
              <a:rPr lang="en-US" sz="2400" b="1">
                <a:solidFill>
                  <a:schemeClr val="accent5">
                    <a:lumMod val="60000"/>
                    <a:lumOff val="40000"/>
                  </a:schemeClr>
                </a:solidFill>
                <a:latin typeface="Calibri" panose="020F0502020204030204" charset="0"/>
                <a:ea typeface="SimSun" panose="02010600030101010101" pitchFamily="2" charset="-122"/>
                <a:cs typeface="Times New Roman" panose="02020603050405020304" charset="0"/>
              </a:rPr>
              <a:t>SVTH : CAO THÀNH DANH</a:t>
            </a:r>
          </a:p>
          <a:p>
            <a:pPr indent="0"/>
            <a:r>
              <a:rPr lang="en-US" sz="2400" b="1">
                <a:solidFill>
                  <a:schemeClr val="accent5">
                    <a:lumMod val="60000"/>
                    <a:lumOff val="40000"/>
                  </a:schemeClr>
                </a:solidFill>
                <a:latin typeface="Calibri" panose="020F0502020204030204" charset="0"/>
                <a:ea typeface="SimSun" panose="02010600030101010101" pitchFamily="2" charset="-122"/>
                <a:cs typeface="Times New Roman" panose="02020603050405020304" charset="0"/>
              </a:rPr>
              <a:t>MSSV :  1912836</a:t>
            </a:r>
          </a:p>
        </p:txBody>
      </p:sp>
      <p:sp>
        <p:nvSpPr>
          <p:cNvPr id="6" name="Text Box 5"/>
          <p:cNvSpPr txBox="1"/>
          <p:nvPr/>
        </p:nvSpPr>
        <p:spPr>
          <a:xfrm>
            <a:off x="5863590" y="5917565"/>
            <a:ext cx="5080000" cy="3987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 algn="r"/>
            <a:r>
              <a:rPr lang="en-US" sz="2000" b="0">
                <a:latin typeface="Calibri" panose="020F0502020204030204" charset="0"/>
                <a:ea typeface="SimSun" panose="02010600030101010101" pitchFamily="2" charset="-122"/>
                <a:cs typeface="Calibri" panose="020F0502020204030204" charset="0"/>
              </a:rPr>
              <a:t>TP. Hồ Chí Minh, ngày  20 tháng 12  năm 2023</a:t>
            </a:r>
            <a:endParaRPr lang="en-US" sz="2000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1</a:t>
            </a:fld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image1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43865" y="288925"/>
            <a:ext cx="922020" cy="939800"/>
          </a:xfrm>
          <a:prstGeom prst="rect">
            <a:avLst/>
          </a:prstGeom>
        </p:spPr>
      </p:pic>
      <p:sp>
        <p:nvSpPr>
          <p:cNvPr id="11266" name="Title 1"/>
          <p:cNvSpPr>
            <a:spLocks noGrp="1"/>
          </p:cNvSpPr>
          <p:nvPr>
            <p:ph type="title"/>
          </p:nvPr>
        </p:nvSpPr>
        <p:spPr>
          <a:xfrm>
            <a:off x="1763395" y="444500"/>
            <a:ext cx="9168765" cy="628650"/>
          </a:xfrm>
        </p:spPr>
        <p:txBody>
          <a:bodyPr vert="horz" wrap="square" lIns="91440" tIns="45720" rIns="91440" bIns="45720" anchor="ctr" anchorCtr="0">
            <a:noAutofit/>
          </a:bodyPr>
          <a:lstStyle/>
          <a:p>
            <a:pPr algn="l"/>
            <a:r>
              <a:rPr lang="en-US" sz="400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lt"/>
                <a:sym typeface="+mn-ea"/>
              </a:rPr>
              <a:t>2. </a:t>
            </a:r>
            <a:r>
              <a:rPr lang="vi-VN" altLang="en-US" sz="400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lt"/>
                <a:sym typeface="+mn-ea"/>
              </a:rPr>
              <a:t>Cơ sở lý thuyết</a:t>
            </a: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551940" y="1228725"/>
            <a:ext cx="9674860" cy="1778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Box 4"/>
          <p:cNvSpPr txBox="1"/>
          <p:nvPr/>
        </p:nvSpPr>
        <p:spPr>
          <a:xfrm>
            <a:off x="1367369" y="1271270"/>
            <a:ext cx="5366445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altLang="en-US" sz="30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2.</a:t>
            </a:r>
            <a:r>
              <a:rPr lang="en-US" altLang="en-US" sz="30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3</a:t>
            </a:r>
            <a:r>
              <a:rPr lang="vi-VN" altLang="en-US" sz="30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 </a:t>
            </a:r>
            <a:r>
              <a:rPr lang="en-US" altLang="en-US" sz="30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OpenCv - Inpaint</a:t>
            </a:r>
            <a:endParaRPr lang="vi-VN" altLang="en-US" sz="3000">
              <a:solidFill>
                <a:schemeClr val="accent1">
                  <a:lumMod val="50000"/>
                </a:schemeClr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2" name="Text Box 4">
            <a:extLst>
              <a:ext uri="{FF2B5EF4-FFF2-40B4-BE49-F238E27FC236}">
                <a16:creationId xmlns:a16="http://schemas.microsoft.com/office/drawing/2014/main" id="{306C5C3D-3CB3-2A16-1FE8-527A0887B63B}"/>
              </a:ext>
            </a:extLst>
          </p:cNvPr>
          <p:cNvSpPr txBox="1"/>
          <p:nvPr/>
        </p:nvSpPr>
        <p:spPr>
          <a:xfrm>
            <a:off x="1981705" y="1975581"/>
            <a:ext cx="25006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n-US" sz="20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Mô hình toán học</a:t>
            </a:r>
            <a:endParaRPr lang="vi-VN" altLang="en-US" sz="2000">
              <a:solidFill>
                <a:schemeClr val="accent1">
                  <a:lumMod val="50000"/>
                </a:schemeClr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pic>
        <p:nvPicPr>
          <p:cNvPr id="3" name="Picture 2" descr="A diagram of a circle with a point and a point&#10;&#10;Description automatically generated with medium confidence">
            <a:extLst>
              <a:ext uri="{FF2B5EF4-FFF2-40B4-BE49-F238E27FC236}">
                <a16:creationId xmlns:a16="http://schemas.microsoft.com/office/drawing/2014/main" id="{921AE049-561F-1823-6ACE-24894C3E94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537" y="2317443"/>
            <a:ext cx="4662276" cy="184602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0D22CAB-E765-BEB1-9EF7-5650C52D528A}"/>
                  </a:ext>
                </a:extLst>
              </p:cNvPr>
              <p:cNvSpPr txBox="1"/>
              <p:nvPr/>
            </p:nvSpPr>
            <p:spPr>
              <a:xfrm>
                <a:off x="6810671" y="2784062"/>
                <a:ext cx="421976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𝑤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𝑑𝑖𝑟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∙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𝑑𝑠𝑡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∙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𝑙𝑒𝑣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0D22CAB-E765-BEB1-9EF7-5650C52D52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0671" y="2784062"/>
                <a:ext cx="4219769" cy="369332"/>
              </a:xfrm>
              <a:prstGeom prst="rect">
                <a:avLst/>
              </a:prstGeom>
              <a:blipFill>
                <a:blip r:embed="rId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 Box 4">
            <a:extLst>
              <a:ext uri="{FF2B5EF4-FFF2-40B4-BE49-F238E27FC236}">
                <a16:creationId xmlns:a16="http://schemas.microsoft.com/office/drawing/2014/main" id="{2F0602BA-9C95-E3A3-970C-1749E741C026}"/>
              </a:ext>
            </a:extLst>
          </p:cNvPr>
          <p:cNvSpPr txBox="1"/>
          <p:nvPr/>
        </p:nvSpPr>
        <p:spPr>
          <a:xfrm>
            <a:off x="7455326" y="2383952"/>
            <a:ext cx="25006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n-US" sz="20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Trọng số</a:t>
            </a:r>
            <a:endParaRPr lang="vi-VN" altLang="en-US" sz="2000">
              <a:solidFill>
                <a:schemeClr val="accent1">
                  <a:lumMod val="50000"/>
                </a:schemeClr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C09F7D6-524D-5D5D-DBE2-3961227F4C4D}"/>
                  </a:ext>
                </a:extLst>
              </p:cNvPr>
              <p:cNvSpPr txBox="1"/>
              <p:nvPr/>
            </p:nvSpPr>
            <p:spPr>
              <a:xfrm>
                <a:off x="7455326" y="4167237"/>
                <a:ext cx="2857500" cy="6602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𝑑𝑖𝑟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𝑞</m:t>
                          </m:r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</m:d>
                            </m:e>
                          </m:d>
                        </m:den>
                      </m:f>
                      <m:r>
                        <a:rPr lang="en-US" i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C09F7D6-524D-5D5D-DBE2-3961227F4C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5326" y="4167237"/>
                <a:ext cx="2857500" cy="66024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F6D9FA0-4AFB-2D5C-45FD-EB87E79790FA}"/>
                  </a:ext>
                </a:extLst>
              </p:cNvPr>
              <p:cNvSpPr txBox="1"/>
              <p:nvPr/>
            </p:nvSpPr>
            <p:spPr>
              <a:xfrm>
                <a:off x="7371350" y="3248204"/>
                <a:ext cx="2808681" cy="8007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𝑑𝑠𝑡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p>
                            <m:sSup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  <m: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F6D9FA0-4AFB-2D5C-45FD-EB87E79790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1350" y="3248204"/>
                <a:ext cx="2808681" cy="8007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03163FE4-D99F-BB7E-D7E2-FE74FDACFA7E}"/>
                  </a:ext>
                </a:extLst>
              </p:cNvPr>
              <p:cNvSpPr txBox="1"/>
              <p:nvPr/>
            </p:nvSpPr>
            <p:spPr>
              <a:xfrm>
                <a:off x="7203890" y="4827482"/>
                <a:ext cx="3433330" cy="6575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𝑙𝑒𝑣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1+ 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d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</m:d>
                            </m:e>
                          </m:d>
                        </m:den>
                      </m:f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03163FE4-D99F-BB7E-D7E2-FE74FDACFA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3890" y="4827482"/>
                <a:ext cx="3433330" cy="65755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A black oval with a white background&#10;&#10;Description automatically generated">
            <a:extLst>
              <a:ext uri="{FF2B5EF4-FFF2-40B4-BE49-F238E27FC236}">
                <a16:creationId xmlns:a16="http://schemas.microsoft.com/office/drawing/2014/main" id="{95B27312-DFB4-7408-D9C0-A1E008B9E02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8784" y="4386675"/>
            <a:ext cx="5346441" cy="1697990"/>
          </a:xfrm>
          <a:prstGeom prst="rect">
            <a:avLst/>
          </a:prstGeom>
        </p:spPr>
      </p:pic>
      <p:sp>
        <p:nvSpPr>
          <p:cNvPr id="7" name="Text Box 4">
            <a:extLst>
              <a:ext uri="{FF2B5EF4-FFF2-40B4-BE49-F238E27FC236}">
                <a16:creationId xmlns:a16="http://schemas.microsoft.com/office/drawing/2014/main" id="{C3B3EF0B-72F2-3AB3-224C-0E2C1BE6C819}"/>
              </a:ext>
            </a:extLst>
          </p:cNvPr>
          <p:cNvSpPr txBox="1"/>
          <p:nvPr/>
        </p:nvSpPr>
        <p:spPr>
          <a:xfrm>
            <a:off x="1267912" y="6187014"/>
            <a:ext cx="39281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n-US" sz="14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Hiệu quả của các thành phàn trọng số</a:t>
            </a:r>
            <a:endParaRPr lang="vi-VN" altLang="en-US" sz="1400">
              <a:solidFill>
                <a:schemeClr val="accent1">
                  <a:lumMod val="50000"/>
                </a:schemeClr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83707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image1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43865" y="288925"/>
            <a:ext cx="922020" cy="939800"/>
          </a:xfrm>
          <a:prstGeom prst="rect">
            <a:avLst/>
          </a:prstGeom>
        </p:spPr>
      </p:pic>
      <p:sp>
        <p:nvSpPr>
          <p:cNvPr id="11266" name="Title 1"/>
          <p:cNvSpPr>
            <a:spLocks noGrp="1"/>
          </p:cNvSpPr>
          <p:nvPr>
            <p:ph type="title"/>
          </p:nvPr>
        </p:nvSpPr>
        <p:spPr>
          <a:xfrm>
            <a:off x="1763395" y="444500"/>
            <a:ext cx="9168765" cy="628650"/>
          </a:xfrm>
        </p:spPr>
        <p:txBody>
          <a:bodyPr vert="horz" wrap="square" lIns="91440" tIns="45720" rIns="91440" bIns="45720" anchor="ctr" anchorCtr="0">
            <a:noAutofit/>
          </a:bodyPr>
          <a:lstStyle/>
          <a:p>
            <a:pPr algn="l"/>
            <a:r>
              <a:rPr lang="en-US" sz="400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lt"/>
                <a:sym typeface="+mn-ea"/>
              </a:rPr>
              <a:t>2. </a:t>
            </a:r>
            <a:r>
              <a:rPr lang="vi-VN" altLang="en-US" sz="400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lt"/>
                <a:sym typeface="+mn-ea"/>
              </a:rPr>
              <a:t>Cơ sở lý thuyết</a:t>
            </a: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551940" y="1228725"/>
            <a:ext cx="9674860" cy="1778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11</a:t>
            </a:fld>
            <a:endParaRPr lang="en-US"/>
          </a:p>
        </p:txBody>
      </p:sp>
      <p:sp>
        <p:nvSpPr>
          <p:cNvPr id="2" name="Text Box 1"/>
          <p:cNvSpPr txBox="1"/>
          <p:nvPr/>
        </p:nvSpPr>
        <p:spPr>
          <a:xfrm>
            <a:off x="1091177" y="2217335"/>
            <a:ext cx="1682653" cy="4602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1">
                    <a:lumMod val="50000"/>
                  </a:schemeClr>
                </a:solidFill>
              </a:rPr>
              <a:t>Pilgram</a:t>
            </a:r>
          </a:p>
        </p:txBody>
      </p:sp>
      <p:sp>
        <p:nvSpPr>
          <p:cNvPr id="5" name="Text Box 4"/>
          <p:cNvSpPr txBox="1"/>
          <p:nvPr/>
        </p:nvSpPr>
        <p:spPr>
          <a:xfrm>
            <a:off x="1367369" y="1271270"/>
            <a:ext cx="5366445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altLang="en-US" sz="30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2.</a:t>
            </a:r>
            <a:r>
              <a:rPr lang="en-US" altLang="en-US" sz="30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4</a:t>
            </a:r>
            <a:r>
              <a:rPr lang="vi-VN" altLang="en-US" sz="30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 </a:t>
            </a:r>
            <a:r>
              <a:rPr lang="en-US" altLang="en-US" sz="30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Pillow &amp; Pilgram Filter</a:t>
            </a:r>
            <a:endParaRPr lang="vi-VN" altLang="en-US" sz="3000">
              <a:solidFill>
                <a:schemeClr val="accent1">
                  <a:lumMod val="50000"/>
                </a:schemeClr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pic>
        <p:nvPicPr>
          <p:cNvPr id="4" name="Picture 3" descr="A sunset over a beach&#10;&#10;Description automatically generated">
            <a:extLst>
              <a:ext uri="{FF2B5EF4-FFF2-40B4-BE49-F238E27FC236}">
                <a16:creationId xmlns:a16="http://schemas.microsoft.com/office/drawing/2014/main" id="{A0F5A98D-0FF2-A067-0CCE-82EC17573B5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1280" y="3055965"/>
            <a:ext cx="1378965" cy="1034224"/>
          </a:xfrm>
          <a:prstGeom prst="rect">
            <a:avLst/>
          </a:prstGeom>
        </p:spPr>
      </p:pic>
      <p:pic>
        <p:nvPicPr>
          <p:cNvPr id="10" name="Picture 9" descr="A sunset over a beach&#10;&#10;Description automatically generated">
            <a:extLst>
              <a:ext uri="{FF2B5EF4-FFF2-40B4-BE49-F238E27FC236}">
                <a16:creationId xmlns:a16="http://schemas.microsoft.com/office/drawing/2014/main" id="{7D391922-D1D0-324A-3C72-FAC4E009A0D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2897" y="3055965"/>
            <a:ext cx="1378964" cy="1034224"/>
          </a:xfrm>
          <a:prstGeom prst="rect">
            <a:avLst/>
          </a:prstGeom>
        </p:spPr>
      </p:pic>
      <p:sp>
        <p:nvSpPr>
          <p:cNvPr id="11" name="Text Box 11">
            <a:extLst>
              <a:ext uri="{FF2B5EF4-FFF2-40B4-BE49-F238E27FC236}">
                <a16:creationId xmlns:a16="http://schemas.microsoft.com/office/drawing/2014/main" id="{C17E0702-52F2-7AE2-19DC-8DFFEB3B917C}"/>
              </a:ext>
            </a:extLst>
          </p:cNvPr>
          <p:cNvSpPr txBox="1"/>
          <p:nvPr/>
        </p:nvSpPr>
        <p:spPr>
          <a:xfrm>
            <a:off x="904875" y="4520986"/>
            <a:ext cx="4685549" cy="86453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2000">
                <a:solidFill>
                  <a:schemeClr val="accent1">
                    <a:lumMod val="50000"/>
                  </a:schemeClr>
                </a:solidFill>
              </a:rPr>
              <a:t>Thư viện Pilgram là thư viện filter được xây dựng trong Python dựa trên CSSgram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7155745-831A-40EF-0EFD-38AF643DC7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7008" y="2732558"/>
            <a:ext cx="4922947" cy="1272650"/>
          </a:xfrm>
          <a:prstGeom prst="rect">
            <a:avLst/>
          </a:prstGeom>
        </p:spPr>
      </p:pic>
      <p:sp>
        <p:nvSpPr>
          <p:cNvPr id="15" name="Text Box 11">
            <a:extLst>
              <a:ext uri="{FF2B5EF4-FFF2-40B4-BE49-F238E27FC236}">
                <a16:creationId xmlns:a16="http://schemas.microsoft.com/office/drawing/2014/main" id="{7C3B511E-EB0C-C98A-720E-6091B44A3CC6}"/>
              </a:ext>
            </a:extLst>
          </p:cNvPr>
          <p:cNvSpPr txBox="1"/>
          <p:nvPr/>
        </p:nvSpPr>
        <p:spPr>
          <a:xfrm>
            <a:off x="5925706" y="4520986"/>
            <a:ext cx="4685549" cy="65161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2000">
                <a:solidFill>
                  <a:schemeClr val="accent1">
                    <a:lumMod val="50000"/>
                  </a:schemeClr>
                </a:solidFill>
              </a:rPr>
              <a:t>Thư viện xử lý Filter cho ảnh trên Instagram được viết bằng CSS.</a:t>
            </a:r>
          </a:p>
        </p:txBody>
      </p:sp>
    </p:spTree>
    <p:extLst>
      <p:ext uri="{BB962C8B-B14F-4D97-AF65-F5344CB8AC3E}">
        <p14:creationId xmlns:p14="http://schemas.microsoft.com/office/powerpoint/2010/main" val="26162186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image1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43865" y="288925"/>
            <a:ext cx="922020" cy="939800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 flipV="1">
            <a:off x="1551940" y="1228725"/>
            <a:ext cx="9674860" cy="1778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12</a:t>
            </a:fld>
            <a:endParaRPr lang="en-US"/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763395" y="444500"/>
            <a:ext cx="9168765" cy="628650"/>
          </a:xfrm>
        </p:spPr>
        <p:txBody>
          <a:bodyPr vert="horz" wrap="square" lIns="91440" tIns="45720" rIns="91440" bIns="45720" anchor="ctr" anchorCtr="0">
            <a:noAutofit/>
          </a:bodyPr>
          <a:lstStyle/>
          <a:p>
            <a:pPr algn="l"/>
            <a:r>
              <a:rPr lang="en-US" sz="400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Calibri" panose="020F0502020204030204" charset="0"/>
                <a:sym typeface="+mn-ea"/>
              </a:rPr>
              <a:t>2. </a:t>
            </a:r>
            <a:r>
              <a:rPr lang="vi-VN" altLang="en-US" sz="400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Calibri" panose="020F0502020204030204" charset="0"/>
                <a:sym typeface="+mn-ea"/>
              </a:rPr>
              <a:t>Cơ sở lý thuyết</a:t>
            </a:r>
          </a:p>
        </p:txBody>
      </p:sp>
      <p:sp>
        <p:nvSpPr>
          <p:cNvPr id="18" name="Text Box 17"/>
          <p:cNvSpPr txBox="1"/>
          <p:nvPr/>
        </p:nvSpPr>
        <p:spPr>
          <a:xfrm>
            <a:off x="1038860" y="1322361"/>
            <a:ext cx="793718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altLang="en-US" sz="30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2.</a:t>
            </a:r>
            <a:r>
              <a:rPr lang="en-US" altLang="en-US" sz="30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5</a:t>
            </a:r>
            <a:r>
              <a:rPr lang="vi-VN" altLang="en-US" sz="30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 </a:t>
            </a:r>
            <a:r>
              <a:rPr lang="en-US" altLang="en-US" sz="30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OCR - </a:t>
            </a:r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Optical Character Recognition</a:t>
            </a:r>
            <a:endParaRPr lang="vi-VN" altLang="en-US" sz="3000">
              <a:solidFill>
                <a:schemeClr val="accent1">
                  <a:lumMod val="50000"/>
                </a:schemeClr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pic>
        <p:nvPicPr>
          <p:cNvPr id="5" name="Picture 4" descr="Tesseract OCR: What is it and Why Would You Choose It?">
            <a:extLst>
              <a:ext uri="{FF2B5EF4-FFF2-40B4-BE49-F238E27FC236}">
                <a16:creationId xmlns:a16="http://schemas.microsoft.com/office/drawing/2014/main" id="{977FAB3C-A26C-35CD-E9AB-7951B75164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395" y="2153532"/>
            <a:ext cx="7937189" cy="372055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 Box 11">
            <a:extLst>
              <a:ext uri="{FF2B5EF4-FFF2-40B4-BE49-F238E27FC236}">
                <a16:creationId xmlns:a16="http://schemas.microsoft.com/office/drawing/2014/main" id="{03E73BDD-6556-0E92-AAFF-19D6A4819EE3}"/>
              </a:ext>
            </a:extLst>
          </p:cNvPr>
          <p:cNvSpPr txBox="1"/>
          <p:nvPr/>
        </p:nvSpPr>
        <p:spPr>
          <a:xfrm>
            <a:off x="3389214" y="5930384"/>
            <a:ext cx="4685549" cy="43226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2000">
                <a:solidFill>
                  <a:schemeClr val="accent1">
                    <a:lumMod val="50000"/>
                  </a:schemeClr>
                </a:solidFill>
              </a:rPr>
              <a:t>Quy trình xử lý OCR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image1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43865" y="288925"/>
            <a:ext cx="922020" cy="939800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 flipV="1">
            <a:off x="1551940" y="1228725"/>
            <a:ext cx="9674860" cy="1778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13</a:t>
            </a:fld>
            <a:endParaRPr lang="en-US"/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763395" y="444500"/>
            <a:ext cx="9168765" cy="628650"/>
          </a:xfrm>
        </p:spPr>
        <p:txBody>
          <a:bodyPr vert="horz" wrap="square" lIns="91440" tIns="45720" rIns="91440" bIns="45720" anchor="ctr" anchorCtr="0">
            <a:noAutofit/>
          </a:bodyPr>
          <a:lstStyle/>
          <a:p>
            <a:pPr algn="l"/>
            <a:r>
              <a:rPr lang="en-US" sz="400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Calibri" panose="020F0502020204030204" charset="0"/>
                <a:sym typeface="+mn-ea"/>
              </a:rPr>
              <a:t>2. </a:t>
            </a:r>
            <a:r>
              <a:rPr lang="vi-VN" altLang="en-US" sz="400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Calibri" panose="020F0502020204030204" charset="0"/>
                <a:sym typeface="+mn-ea"/>
              </a:rPr>
              <a:t>Cơ sở lý thuyết</a:t>
            </a:r>
          </a:p>
        </p:txBody>
      </p:sp>
      <p:sp>
        <p:nvSpPr>
          <p:cNvPr id="18" name="Text Box 17"/>
          <p:cNvSpPr txBox="1"/>
          <p:nvPr/>
        </p:nvSpPr>
        <p:spPr>
          <a:xfrm>
            <a:off x="1038860" y="1322361"/>
            <a:ext cx="793718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altLang="en-US" sz="30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2.</a:t>
            </a:r>
            <a:r>
              <a:rPr lang="en-US" altLang="en-US" sz="30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5</a:t>
            </a:r>
            <a:r>
              <a:rPr lang="vi-VN" altLang="en-US" sz="30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 </a:t>
            </a:r>
            <a:r>
              <a:rPr lang="en-US" altLang="en-US" sz="30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OCR - </a:t>
            </a:r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Optical Character Recognition</a:t>
            </a:r>
            <a:endParaRPr lang="vi-VN" altLang="en-US" sz="3000">
              <a:solidFill>
                <a:schemeClr val="accent1">
                  <a:lumMod val="50000"/>
                </a:schemeClr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CA88D7F-96D3-F7D7-A9D0-2DC1658035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9431" y="2335565"/>
            <a:ext cx="5712002" cy="2186869"/>
          </a:xfrm>
          <a:prstGeom prst="rect">
            <a:avLst/>
          </a:prstGeom>
          <a:noFill/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7E41A24-7997-B0D5-F51D-91EC8A8250DC}"/>
                  </a:ext>
                </a:extLst>
              </p:cNvPr>
              <p:cNvSpPr txBox="1"/>
              <p:nvPr/>
            </p:nvSpPr>
            <p:spPr>
              <a:xfrm>
                <a:off x="814926" y="2818064"/>
                <a:ext cx="2446953" cy="6109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𝐶𝐸𝑅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7E41A24-7997-B0D5-F51D-91EC8A8250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926" y="2818064"/>
                <a:ext cx="2446953" cy="61093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 Box 11">
            <a:extLst>
              <a:ext uri="{FF2B5EF4-FFF2-40B4-BE49-F238E27FC236}">
                <a16:creationId xmlns:a16="http://schemas.microsoft.com/office/drawing/2014/main" id="{51F82BF1-8141-7401-C92E-6D7ACDB2AC53}"/>
              </a:ext>
            </a:extLst>
          </p:cNvPr>
          <p:cNvSpPr txBox="1"/>
          <p:nvPr/>
        </p:nvSpPr>
        <p:spPr>
          <a:xfrm>
            <a:off x="443865" y="2286723"/>
            <a:ext cx="4174788" cy="33517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1600">
                <a:solidFill>
                  <a:schemeClr val="accent1">
                    <a:lumMod val="50000"/>
                  </a:schemeClr>
                </a:solidFill>
              </a:rPr>
              <a:t>Tỷ lệ lỗi ký tự (Character Error Rate – CER)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B2C35C2-DA5D-1CE1-AC83-3C0FBD7925F5}"/>
                  </a:ext>
                </a:extLst>
              </p:cNvPr>
              <p:cNvSpPr txBox="1"/>
              <p:nvPr/>
            </p:nvSpPr>
            <p:spPr>
              <a:xfrm>
                <a:off x="814926" y="4260806"/>
                <a:ext cx="2446953" cy="6109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i="1" smtClean="0">
                          <a:latin typeface="Cambria Math" panose="02040503050406030204" pitchFamily="18" charset="0"/>
                        </a:rPr>
                        <m:t>W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𝐸𝑅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B2C35C2-DA5D-1CE1-AC83-3C0FBD7925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926" y="4260806"/>
                <a:ext cx="2446953" cy="61093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 Box 11">
            <a:extLst>
              <a:ext uri="{FF2B5EF4-FFF2-40B4-BE49-F238E27FC236}">
                <a16:creationId xmlns:a16="http://schemas.microsoft.com/office/drawing/2014/main" id="{42FA84D1-5BF4-0801-8828-3AD5D01BE2B5}"/>
              </a:ext>
            </a:extLst>
          </p:cNvPr>
          <p:cNvSpPr txBox="1"/>
          <p:nvPr/>
        </p:nvSpPr>
        <p:spPr>
          <a:xfrm>
            <a:off x="443865" y="3729465"/>
            <a:ext cx="4174788" cy="33517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1600">
                <a:solidFill>
                  <a:schemeClr val="accent1">
                    <a:lumMod val="50000"/>
                  </a:schemeClr>
                </a:solidFill>
              </a:rPr>
              <a:t>Tỷ lệ lỗi từ (Word Error Rate – CER)</a:t>
            </a:r>
          </a:p>
        </p:txBody>
      </p:sp>
      <p:sp>
        <p:nvSpPr>
          <p:cNvPr id="11" name="Text Box 11">
            <a:extLst>
              <a:ext uri="{FF2B5EF4-FFF2-40B4-BE49-F238E27FC236}">
                <a16:creationId xmlns:a16="http://schemas.microsoft.com/office/drawing/2014/main" id="{8D645020-820B-8AC7-5CFD-197476689AC7}"/>
              </a:ext>
            </a:extLst>
          </p:cNvPr>
          <p:cNvSpPr txBox="1"/>
          <p:nvPr/>
        </p:nvSpPr>
        <p:spPr>
          <a:xfrm>
            <a:off x="5491726" y="4646461"/>
            <a:ext cx="1506233" cy="33517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1600">
                <a:solidFill>
                  <a:schemeClr val="accent1">
                    <a:lumMod val="50000"/>
                  </a:schemeClr>
                </a:solidFill>
              </a:rPr>
              <a:t>Lỗi thay thế</a:t>
            </a:r>
          </a:p>
        </p:txBody>
      </p:sp>
      <p:sp>
        <p:nvSpPr>
          <p:cNvPr id="12" name="Text Box 11">
            <a:extLst>
              <a:ext uri="{FF2B5EF4-FFF2-40B4-BE49-F238E27FC236}">
                <a16:creationId xmlns:a16="http://schemas.microsoft.com/office/drawing/2014/main" id="{9B32D8D0-C0A5-A4DE-B954-B6425C994F03}"/>
              </a:ext>
            </a:extLst>
          </p:cNvPr>
          <p:cNvSpPr txBox="1"/>
          <p:nvPr/>
        </p:nvSpPr>
        <p:spPr>
          <a:xfrm>
            <a:off x="7423890" y="4646461"/>
            <a:ext cx="1506233" cy="33517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1600">
                <a:solidFill>
                  <a:schemeClr val="accent1">
                    <a:lumMod val="50000"/>
                  </a:schemeClr>
                </a:solidFill>
              </a:rPr>
              <a:t>Lỗi xóa</a:t>
            </a:r>
          </a:p>
        </p:txBody>
      </p:sp>
      <p:sp>
        <p:nvSpPr>
          <p:cNvPr id="13" name="Text Box 11">
            <a:extLst>
              <a:ext uri="{FF2B5EF4-FFF2-40B4-BE49-F238E27FC236}">
                <a16:creationId xmlns:a16="http://schemas.microsoft.com/office/drawing/2014/main" id="{84EE1978-B22E-700E-79A3-7587D8D462A3}"/>
              </a:ext>
            </a:extLst>
          </p:cNvPr>
          <p:cNvSpPr txBox="1"/>
          <p:nvPr/>
        </p:nvSpPr>
        <p:spPr>
          <a:xfrm>
            <a:off x="9425927" y="4704152"/>
            <a:ext cx="1506233" cy="33517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1600">
                <a:solidFill>
                  <a:schemeClr val="accent1">
                    <a:lumMod val="50000"/>
                  </a:schemeClr>
                </a:solidFill>
              </a:rPr>
              <a:t>Lỗi thêm</a:t>
            </a:r>
          </a:p>
        </p:txBody>
      </p:sp>
    </p:spTree>
    <p:extLst>
      <p:ext uri="{BB962C8B-B14F-4D97-AF65-F5344CB8AC3E}">
        <p14:creationId xmlns:p14="http://schemas.microsoft.com/office/powerpoint/2010/main" val="26380869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image1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43865" y="288925"/>
            <a:ext cx="922020" cy="939800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 flipV="1">
            <a:off x="1551940" y="1228725"/>
            <a:ext cx="9674860" cy="1778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14</a:t>
            </a:fld>
            <a:endParaRPr lang="en-US"/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763395" y="444500"/>
            <a:ext cx="9168765" cy="628650"/>
          </a:xfrm>
        </p:spPr>
        <p:txBody>
          <a:bodyPr vert="horz" wrap="square" lIns="91440" tIns="45720" rIns="91440" bIns="45720" anchor="ctr" anchorCtr="0">
            <a:noAutofit/>
          </a:bodyPr>
          <a:lstStyle/>
          <a:p>
            <a:pPr algn="l"/>
            <a:r>
              <a:rPr lang="en-US" sz="400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Calibri" panose="020F0502020204030204" charset="0"/>
                <a:sym typeface="+mn-ea"/>
              </a:rPr>
              <a:t>2. </a:t>
            </a:r>
            <a:r>
              <a:rPr lang="vi-VN" altLang="en-US" sz="400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Calibri" panose="020F0502020204030204" charset="0"/>
                <a:sym typeface="+mn-ea"/>
              </a:rPr>
              <a:t>Cơ sở lý thuyết</a:t>
            </a:r>
          </a:p>
        </p:txBody>
      </p:sp>
      <p:sp>
        <p:nvSpPr>
          <p:cNvPr id="18" name="Text Box 17"/>
          <p:cNvSpPr txBox="1"/>
          <p:nvPr/>
        </p:nvSpPr>
        <p:spPr>
          <a:xfrm>
            <a:off x="1038860" y="1322361"/>
            <a:ext cx="793718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altLang="en-US" sz="30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2.</a:t>
            </a:r>
            <a:r>
              <a:rPr lang="en-US" altLang="en-US" sz="30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5</a:t>
            </a:r>
            <a:r>
              <a:rPr lang="vi-VN" altLang="en-US" sz="30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 </a:t>
            </a:r>
            <a:r>
              <a:rPr lang="en-US" altLang="en-US" sz="30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OCR - </a:t>
            </a:r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Optical Character Recognition</a:t>
            </a:r>
            <a:endParaRPr lang="vi-VN" altLang="en-US" sz="3000">
              <a:solidFill>
                <a:schemeClr val="accent1">
                  <a:lumMod val="50000"/>
                </a:schemeClr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7E41A24-7997-B0D5-F51D-91EC8A8250DC}"/>
                  </a:ext>
                </a:extLst>
              </p:cNvPr>
              <p:cNvSpPr txBox="1"/>
              <p:nvPr/>
            </p:nvSpPr>
            <p:spPr>
              <a:xfrm>
                <a:off x="814926" y="2818064"/>
                <a:ext cx="2446953" cy="6109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𝐶𝐸𝑅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7E41A24-7997-B0D5-F51D-91EC8A8250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926" y="2818064"/>
                <a:ext cx="2446953" cy="61093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 Box 11">
            <a:extLst>
              <a:ext uri="{FF2B5EF4-FFF2-40B4-BE49-F238E27FC236}">
                <a16:creationId xmlns:a16="http://schemas.microsoft.com/office/drawing/2014/main" id="{51F82BF1-8141-7401-C92E-6D7ACDB2AC53}"/>
              </a:ext>
            </a:extLst>
          </p:cNvPr>
          <p:cNvSpPr txBox="1"/>
          <p:nvPr/>
        </p:nvSpPr>
        <p:spPr>
          <a:xfrm>
            <a:off x="443865" y="2286723"/>
            <a:ext cx="4174788" cy="33517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1600">
                <a:solidFill>
                  <a:schemeClr val="accent1">
                    <a:lumMod val="50000"/>
                  </a:schemeClr>
                </a:solidFill>
              </a:rPr>
              <a:t>Tỷ lệ lỗi ký tự (Character Error Rate – CER)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B2C35C2-DA5D-1CE1-AC83-3C0FBD7925F5}"/>
                  </a:ext>
                </a:extLst>
              </p:cNvPr>
              <p:cNvSpPr txBox="1"/>
              <p:nvPr/>
            </p:nvSpPr>
            <p:spPr>
              <a:xfrm>
                <a:off x="1038860" y="3780994"/>
                <a:ext cx="2446953" cy="6593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/>
                        <m:t>𝑊𝐸𝑅</m:t>
                      </m:r>
                      <m:r>
                        <a:rPr lang="en-US" i="1"/>
                        <m:t>=</m:t>
                      </m:r>
                      <m:f>
                        <m:fPr>
                          <m:ctrlPr>
                            <a:rPr lang="en-US" i="1"/>
                          </m:ctrlPr>
                        </m:fPr>
                        <m:num>
                          <m:sSub>
                            <m:sSubPr>
                              <m:ctrlPr>
                                <a:rPr lang="en-US" i="1"/>
                              </m:ctrlPr>
                            </m:sSubPr>
                            <m:e>
                              <m:r>
                                <a:rPr lang="en-US" i="1"/>
                                <m:t>𝑆</m:t>
                              </m:r>
                            </m:e>
                            <m:sub>
                              <m:r>
                                <a:rPr lang="en-US" i="1"/>
                                <m:t>𝑤</m:t>
                              </m:r>
                            </m:sub>
                          </m:sSub>
                          <m:r>
                            <a:rPr lang="en-US" i="1"/>
                            <m:t>+</m:t>
                          </m:r>
                          <m:sSub>
                            <m:sSubPr>
                              <m:ctrlPr>
                                <a:rPr lang="en-US" i="1"/>
                              </m:ctrlPr>
                            </m:sSubPr>
                            <m:e>
                              <m:r>
                                <a:rPr lang="en-US" i="1"/>
                                <m:t>𝐷</m:t>
                              </m:r>
                            </m:e>
                            <m:sub>
                              <m:r>
                                <a:rPr lang="en-US" i="1"/>
                                <m:t>𝑤</m:t>
                              </m:r>
                            </m:sub>
                          </m:sSub>
                          <m:r>
                            <a:rPr lang="en-US" i="1"/>
                            <m:t>+</m:t>
                          </m:r>
                          <m:sSub>
                            <m:sSubPr>
                              <m:ctrlPr>
                                <a:rPr lang="en-US" i="1"/>
                              </m:ctrlPr>
                            </m:sSubPr>
                            <m:e>
                              <m:r>
                                <a:rPr lang="en-US" i="1"/>
                                <m:t>𝐼</m:t>
                              </m:r>
                            </m:e>
                            <m:sub>
                              <m:r>
                                <a:rPr lang="en-US" i="1"/>
                                <m:t>𝑤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/>
                              </m:ctrlPr>
                            </m:sSubPr>
                            <m:e>
                              <m:r>
                                <a:rPr lang="en-US" i="1"/>
                                <m:t>𝑁</m:t>
                              </m:r>
                            </m:e>
                            <m:sub>
                              <m:r>
                                <a:rPr lang="en-US" i="1"/>
                                <m:t>𝑤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B2C35C2-DA5D-1CE1-AC83-3C0FBD7925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8860" y="3780994"/>
                <a:ext cx="2446953" cy="65934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 Box 11">
            <a:extLst>
              <a:ext uri="{FF2B5EF4-FFF2-40B4-BE49-F238E27FC236}">
                <a16:creationId xmlns:a16="http://schemas.microsoft.com/office/drawing/2014/main" id="{42FA84D1-5BF4-0801-8828-3AD5D01BE2B5}"/>
              </a:ext>
            </a:extLst>
          </p:cNvPr>
          <p:cNvSpPr txBox="1"/>
          <p:nvPr/>
        </p:nvSpPr>
        <p:spPr>
          <a:xfrm>
            <a:off x="443865" y="3445815"/>
            <a:ext cx="4174788" cy="33517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1600">
                <a:solidFill>
                  <a:schemeClr val="accent1">
                    <a:lumMod val="50000"/>
                  </a:schemeClr>
                </a:solidFill>
              </a:rPr>
              <a:t>Tỷ lệ lỗi từ (Word Error Rate – WER)</a:t>
            </a:r>
          </a:p>
        </p:txBody>
      </p:sp>
      <p:pic>
        <p:nvPicPr>
          <p:cNvPr id="3" name="Picture 2" descr="A close-up of a math problem&#10;&#10;Description automatically generated">
            <a:extLst>
              <a:ext uri="{FF2B5EF4-FFF2-40B4-BE49-F238E27FC236}">
                <a16:creationId xmlns:a16="http://schemas.microsoft.com/office/drawing/2014/main" id="{4E7B6D02-F1CA-7560-F431-CC638AEF20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3140" y="2266129"/>
            <a:ext cx="3700418" cy="1630925"/>
          </a:xfrm>
          <a:prstGeom prst="rect">
            <a:avLst/>
          </a:prstGeom>
        </p:spPr>
      </p:pic>
      <p:pic>
        <p:nvPicPr>
          <p:cNvPr id="5" name="Picture 4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81902870-F2AA-0AAF-E8BF-F1DAC05370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89542" y="3931500"/>
            <a:ext cx="5077304" cy="1880483"/>
          </a:xfrm>
          <a:prstGeom prst="rect">
            <a:avLst/>
          </a:prstGeom>
        </p:spPr>
      </p:pic>
      <p:sp>
        <p:nvSpPr>
          <p:cNvPr id="11" name="Text Box 11">
            <a:extLst>
              <a:ext uri="{FF2B5EF4-FFF2-40B4-BE49-F238E27FC236}">
                <a16:creationId xmlns:a16="http://schemas.microsoft.com/office/drawing/2014/main" id="{80BCD27A-F0B3-C8B1-C616-5CD0DD9566DD}"/>
              </a:ext>
            </a:extLst>
          </p:cNvPr>
          <p:cNvSpPr txBox="1"/>
          <p:nvPr/>
        </p:nvSpPr>
        <p:spPr>
          <a:xfrm>
            <a:off x="9764110" y="3292893"/>
            <a:ext cx="1526449" cy="33517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1600">
                <a:solidFill>
                  <a:schemeClr val="accent1">
                    <a:lumMod val="50000"/>
                  </a:schemeClr>
                </a:solidFill>
              </a:rPr>
              <a:t>Ví dụ tính CER</a:t>
            </a:r>
          </a:p>
        </p:txBody>
      </p:sp>
      <p:sp>
        <p:nvSpPr>
          <p:cNvPr id="12" name="Text Box 11">
            <a:extLst>
              <a:ext uri="{FF2B5EF4-FFF2-40B4-BE49-F238E27FC236}">
                <a16:creationId xmlns:a16="http://schemas.microsoft.com/office/drawing/2014/main" id="{F4903B41-05E5-45C7-DF9D-069D0D27635D}"/>
              </a:ext>
            </a:extLst>
          </p:cNvPr>
          <p:cNvSpPr txBox="1"/>
          <p:nvPr/>
        </p:nvSpPr>
        <p:spPr>
          <a:xfrm>
            <a:off x="9827351" y="5476804"/>
            <a:ext cx="1526449" cy="33517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1600">
                <a:solidFill>
                  <a:schemeClr val="accent1">
                    <a:lumMod val="50000"/>
                  </a:schemeClr>
                </a:solidFill>
              </a:rPr>
              <a:t>Ví dụ tính WER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744081D-EEA3-9D1C-74A4-4C44949130D5}"/>
              </a:ext>
            </a:extLst>
          </p:cNvPr>
          <p:cNvSpPr txBox="1"/>
          <p:nvPr/>
        </p:nvSpPr>
        <p:spPr>
          <a:xfrm>
            <a:off x="678285" y="5051204"/>
            <a:ext cx="4070996" cy="13622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35000"/>
              </a:lnSpc>
              <a:spcBef>
                <a:spcPts val="60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n-GB" sz="160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Độ chính xác OCR tốt: CER 1‐2% </a:t>
            </a:r>
          </a:p>
          <a:p>
            <a:pPr marL="342900" lvl="0" indent="-342900" algn="just">
              <a:lnSpc>
                <a:spcPct val="135000"/>
              </a:lnSpc>
              <a:spcBef>
                <a:spcPts val="60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n-GB" sz="160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Độ chính xác OCR trung bình: CER 2-10%</a:t>
            </a:r>
            <a:endParaRPr lang="en-US" sz="160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342900" lvl="0" indent="-342900" algn="just">
              <a:lnSpc>
                <a:spcPct val="135000"/>
              </a:lnSpc>
              <a:spcBef>
                <a:spcPts val="60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n-GB" sz="160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Độ chính xác OCR kém: CER&gt; 10%</a:t>
            </a:r>
            <a:endParaRPr lang="en-US" sz="160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14" name="Text Box 11">
            <a:extLst>
              <a:ext uri="{FF2B5EF4-FFF2-40B4-BE49-F238E27FC236}">
                <a16:creationId xmlns:a16="http://schemas.microsoft.com/office/drawing/2014/main" id="{FAF9FD24-55B4-0DD4-E934-D26E19D6AF73}"/>
              </a:ext>
            </a:extLst>
          </p:cNvPr>
          <p:cNvSpPr txBox="1"/>
          <p:nvPr/>
        </p:nvSpPr>
        <p:spPr>
          <a:xfrm>
            <a:off x="430698" y="4572594"/>
            <a:ext cx="4174788" cy="33517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1600">
                <a:solidFill>
                  <a:schemeClr val="accent1">
                    <a:lumMod val="50000"/>
                  </a:schemeClr>
                </a:solidFill>
              </a:rPr>
              <a:t>Tiêu chuẩn đánh giá CER</a:t>
            </a:r>
          </a:p>
        </p:txBody>
      </p:sp>
    </p:spTree>
    <p:extLst>
      <p:ext uri="{BB962C8B-B14F-4D97-AF65-F5344CB8AC3E}">
        <p14:creationId xmlns:p14="http://schemas.microsoft.com/office/powerpoint/2010/main" val="12580950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image1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43865" y="288925"/>
            <a:ext cx="922020" cy="939800"/>
          </a:xfrm>
          <a:prstGeom prst="rect">
            <a:avLst/>
          </a:prstGeom>
        </p:spPr>
      </p:pic>
      <p:sp>
        <p:nvSpPr>
          <p:cNvPr id="11266" name="Title 1"/>
          <p:cNvSpPr>
            <a:spLocks noGrp="1"/>
          </p:cNvSpPr>
          <p:nvPr>
            <p:ph type="title"/>
          </p:nvPr>
        </p:nvSpPr>
        <p:spPr>
          <a:xfrm>
            <a:off x="2243455" y="444500"/>
            <a:ext cx="9275445" cy="628650"/>
          </a:xfrm>
        </p:spPr>
        <p:txBody>
          <a:bodyPr vert="horz" wrap="square" lIns="91440" tIns="45720" rIns="91440" bIns="45720" anchor="ctr" anchorCtr="0">
            <a:normAutofit fontScale="90000"/>
          </a:bodyPr>
          <a:lstStyle/>
          <a:p>
            <a:pPr algn="l"/>
            <a:r>
              <a:rPr lang="vi-VN" altLang="en-US" noProof="0" dirty="0" err="1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Calibri" panose="020F0502020204030204" charset="0"/>
                <a:sym typeface="+mn-ea"/>
              </a:rPr>
              <a:t>3</a:t>
            </a:r>
            <a:r>
              <a:rPr lang="en-US" noProof="0" err="1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+mn-ea"/>
              </a:rPr>
              <a:t>. </a:t>
            </a:r>
            <a:r>
              <a:rPr lang="en-US" altLang="en-US" noProof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Calibri" panose="020F0502020204030204" charset="0"/>
                <a:sym typeface="+mn-ea"/>
              </a:rPr>
              <a:t>Xây dựng ứng dụng</a:t>
            </a:r>
            <a:endParaRPr lang="vi-VN" altLang="en-US" noProof="0" dirty="0" err="1">
              <a:ln>
                <a:noFill/>
              </a:ln>
              <a:solidFill>
                <a:schemeClr val="accent5">
                  <a:lumMod val="75000"/>
                </a:schemeClr>
              </a:solidFill>
              <a:effectLst/>
              <a:uLnTx/>
              <a:uFillTx/>
              <a:latin typeface="Calibri" panose="020F0502020204030204" charset="0"/>
              <a:ea typeface="+mn-ea"/>
              <a:cs typeface="Calibri" panose="020F0502020204030204" charset="0"/>
              <a:sym typeface="+mn-ea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551940" y="1228725"/>
            <a:ext cx="9674860" cy="1778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57253" y="6313818"/>
            <a:ext cx="2743200" cy="365125"/>
          </a:xfrm>
        </p:spPr>
        <p:txBody>
          <a:bodyPr/>
          <a:lstStyle/>
          <a:p>
            <a:fld id="{9B618960-8005-486C-9A75-10CB2AAC16F9}" type="slidenum">
              <a:rPr lang="en-US" smtClean="0"/>
              <a:t>15</a:t>
            </a:fld>
            <a:endParaRPr lang="en-US"/>
          </a:p>
        </p:txBody>
      </p:sp>
      <p:sp>
        <p:nvSpPr>
          <p:cNvPr id="7" name="Text Box 17">
            <a:extLst>
              <a:ext uri="{FF2B5EF4-FFF2-40B4-BE49-F238E27FC236}">
                <a16:creationId xmlns:a16="http://schemas.microsoft.com/office/drawing/2014/main" id="{9EC506FC-D432-329A-E1D3-CF230241EAD3}"/>
              </a:ext>
            </a:extLst>
          </p:cNvPr>
          <p:cNvSpPr txBox="1"/>
          <p:nvPr/>
        </p:nvSpPr>
        <p:spPr>
          <a:xfrm>
            <a:off x="1038861" y="1322361"/>
            <a:ext cx="244145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30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3</a:t>
            </a:r>
            <a:r>
              <a:rPr lang="vi-VN" altLang="en-US" sz="30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.</a:t>
            </a:r>
            <a:r>
              <a:rPr lang="en-US" altLang="en-US" sz="30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1</a:t>
            </a:r>
            <a:r>
              <a:rPr lang="vi-VN" altLang="en-US" sz="30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 </a:t>
            </a:r>
            <a:r>
              <a:rPr lang="en-US" altLang="en-US" sz="30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Thiết kế UI</a:t>
            </a:r>
            <a:endParaRPr lang="vi-VN" altLang="en-US" sz="3000">
              <a:solidFill>
                <a:schemeClr val="accent1">
                  <a:lumMod val="50000"/>
                </a:schemeClr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DA8185-4C53-97A2-7ABF-8617C62D6F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0434" y="1899403"/>
            <a:ext cx="7995467" cy="4958597"/>
          </a:xfrm>
          <a:prstGeom prst="rect">
            <a:avLst/>
          </a:prstGeom>
        </p:spPr>
      </p:pic>
      <p:sp>
        <p:nvSpPr>
          <p:cNvPr id="4" name="Text Box 11">
            <a:extLst>
              <a:ext uri="{FF2B5EF4-FFF2-40B4-BE49-F238E27FC236}">
                <a16:creationId xmlns:a16="http://schemas.microsoft.com/office/drawing/2014/main" id="{747B18A0-A3C6-31AA-CD14-DB184298BF93}"/>
              </a:ext>
            </a:extLst>
          </p:cNvPr>
          <p:cNvSpPr txBox="1"/>
          <p:nvPr/>
        </p:nvSpPr>
        <p:spPr>
          <a:xfrm>
            <a:off x="9425027" y="3612572"/>
            <a:ext cx="2602133" cy="33517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1600">
                <a:solidFill>
                  <a:schemeClr val="accent1">
                    <a:lumMod val="50000"/>
                  </a:schemeClr>
                </a:solidFill>
              </a:rPr>
              <a:t>Giao diện tổng thể ứng dụng</a:t>
            </a:r>
          </a:p>
        </p:txBody>
      </p:sp>
    </p:spTree>
    <p:extLst>
      <p:ext uri="{BB962C8B-B14F-4D97-AF65-F5344CB8AC3E}">
        <p14:creationId xmlns:p14="http://schemas.microsoft.com/office/powerpoint/2010/main" val="10970347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image1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43865" y="288925"/>
            <a:ext cx="922020" cy="939800"/>
          </a:xfrm>
          <a:prstGeom prst="rect">
            <a:avLst/>
          </a:prstGeom>
        </p:spPr>
      </p:pic>
      <p:sp>
        <p:nvSpPr>
          <p:cNvPr id="11266" name="Title 1"/>
          <p:cNvSpPr>
            <a:spLocks noGrp="1"/>
          </p:cNvSpPr>
          <p:nvPr>
            <p:ph type="title"/>
          </p:nvPr>
        </p:nvSpPr>
        <p:spPr>
          <a:xfrm>
            <a:off x="2243455" y="444500"/>
            <a:ext cx="9275445" cy="628650"/>
          </a:xfrm>
        </p:spPr>
        <p:txBody>
          <a:bodyPr vert="horz" wrap="square" lIns="91440" tIns="45720" rIns="91440" bIns="45720" anchor="ctr" anchorCtr="0">
            <a:normAutofit fontScale="90000"/>
          </a:bodyPr>
          <a:lstStyle/>
          <a:p>
            <a:pPr algn="l"/>
            <a:r>
              <a:rPr lang="vi-VN" altLang="en-US" noProof="0" dirty="0" err="1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Calibri" panose="020F0502020204030204" charset="0"/>
                <a:sym typeface="+mn-ea"/>
              </a:rPr>
              <a:t>3</a:t>
            </a:r>
            <a:r>
              <a:rPr lang="en-US" noProof="0" err="1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+mn-ea"/>
              </a:rPr>
              <a:t>. </a:t>
            </a:r>
            <a:r>
              <a:rPr lang="en-US" altLang="en-US" noProof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Calibri" panose="020F0502020204030204" charset="0"/>
                <a:sym typeface="+mn-ea"/>
              </a:rPr>
              <a:t>Xây dựng ứng dụng</a:t>
            </a:r>
            <a:endParaRPr lang="vi-VN" altLang="en-US" noProof="0" dirty="0" err="1">
              <a:ln>
                <a:noFill/>
              </a:ln>
              <a:solidFill>
                <a:schemeClr val="accent5">
                  <a:lumMod val="75000"/>
                </a:schemeClr>
              </a:solidFill>
              <a:effectLst/>
              <a:uLnTx/>
              <a:uFillTx/>
              <a:latin typeface="Calibri" panose="020F0502020204030204" charset="0"/>
              <a:ea typeface="+mn-ea"/>
              <a:cs typeface="Calibri" panose="020F0502020204030204" charset="0"/>
              <a:sym typeface="+mn-ea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551940" y="1228725"/>
            <a:ext cx="9674860" cy="1778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57253" y="6313818"/>
            <a:ext cx="2743200" cy="365125"/>
          </a:xfrm>
        </p:spPr>
        <p:txBody>
          <a:bodyPr/>
          <a:lstStyle/>
          <a:p>
            <a:fld id="{9B618960-8005-486C-9A75-10CB2AAC16F9}" type="slidenum">
              <a:rPr lang="en-US" smtClean="0"/>
              <a:t>16</a:t>
            </a:fld>
            <a:endParaRPr lang="en-US"/>
          </a:p>
        </p:txBody>
      </p:sp>
      <p:sp>
        <p:nvSpPr>
          <p:cNvPr id="7" name="Text Box 17">
            <a:extLst>
              <a:ext uri="{FF2B5EF4-FFF2-40B4-BE49-F238E27FC236}">
                <a16:creationId xmlns:a16="http://schemas.microsoft.com/office/drawing/2014/main" id="{9EC506FC-D432-329A-E1D3-CF230241EAD3}"/>
              </a:ext>
            </a:extLst>
          </p:cNvPr>
          <p:cNvSpPr txBox="1"/>
          <p:nvPr/>
        </p:nvSpPr>
        <p:spPr>
          <a:xfrm>
            <a:off x="1038861" y="1322361"/>
            <a:ext cx="244145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30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3</a:t>
            </a:r>
            <a:r>
              <a:rPr lang="vi-VN" altLang="en-US" sz="30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.</a:t>
            </a:r>
            <a:r>
              <a:rPr lang="en-US" altLang="en-US" sz="30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1</a:t>
            </a:r>
            <a:r>
              <a:rPr lang="vi-VN" altLang="en-US" sz="30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 </a:t>
            </a:r>
            <a:r>
              <a:rPr lang="en-US" altLang="en-US" sz="30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Thiết kế UI</a:t>
            </a:r>
            <a:endParaRPr lang="vi-VN" altLang="en-US" sz="3000">
              <a:solidFill>
                <a:schemeClr val="accent1">
                  <a:lumMod val="50000"/>
                </a:schemeClr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DDD1B8DC-B620-CF5C-4A94-01B2438F62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378" y="2041955"/>
            <a:ext cx="8062232" cy="4271863"/>
          </a:xfrm>
          <a:prstGeom prst="rect">
            <a:avLst/>
          </a:prstGeom>
        </p:spPr>
      </p:pic>
      <p:sp>
        <p:nvSpPr>
          <p:cNvPr id="4" name="Text Box 11">
            <a:extLst>
              <a:ext uri="{FF2B5EF4-FFF2-40B4-BE49-F238E27FC236}">
                <a16:creationId xmlns:a16="http://schemas.microsoft.com/office/drawing/2014/main" id="{F2CCEEC5-5CAD-2533-35E7-D010046D368A}"/>
              </a:ext>
            </a:extLst>
          </p:cNvPr>
          <p:cNvSpPr txBox="1"/>
          <p:nvPr/>
        </p:nvSpPr>
        <p:spPr>
          <a:xfrm>
            <a:off x="9000610" y="4010295"/>
            <a:ext cx="2093873" cy="33517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1600">
                <a:solidFill>
                  <a:schemeClr val="accent1">
                    <a:lumMod val="50000"/>
                  </a:schemeClr>
                </a:solidFill>
              </a:rPr>
              <a:t>Inpaint – Xóa vật thể</a:t>
            </a:r>
          </a:p>
        </p:txBody>
      </p:sp>
    </p:spTree>
    <p:extLst>
      <p:ext uri="{BB962C8B-B14F-4D97-AF65-F5344CB8AC3E}">
        <p14:creationId xmlns:p14="http://schemas.microsoft.com/office/powerpoint/2010/main" val="36924511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image1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43865" y="288925"/>
            <a:ext cx="922020" cy="939800"/>
          </a:xfrm>
          <a:prstGeom prst="rect">
            <a:avLst/>
          </a:prstGeom>
        </p:spPr>
      </p:pic>
      <p:sp>
        <p:nvSpPr>
          <p:cNvPr id="11266" name="Title 1"/>
          <p:cNvSpPr>
            <a:spLocks noGrp="1"/>
          </p:cNvSpPr>
          <p:nvPr>
            <p:ph type="title"/>
          </p:nvPr>
        </p:nvSpPr>
        <p:spPr>
          <a:xfrm>
            <a:off x="2243455" y="444500"/>
            <a:ext cx="9275445" cy="628650"/>
          </a:xfrm>
        </p:spPr>
        <p:txBody>
          <a:bodyPr vert="horz" wrap="square" lIns="91440" tIns="45720" rIns="91440" bIns="45720" anchor="ctr" anchorCtr="0">
            <a:normAutofit fontScale="90000"/>
          </a:bodyPr>
          <a:lstStyle/>
          <a:p>
            <a:pPr algn="l"/>
            <a:r>
              <a:rPr lang="vi-VN" altLang="en-US" noProof="0" dirty="0" err="1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Calibri" panose="020F0502020204030204" charset="0"/>
                <a:sym typeface="+mn-ea"/>
              </a:rPr>
              <a:t>3</a:t>
            </a:r>
            <a:r>
              <a:rPr lang="en-US" noProof="0" err="1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+mn-ea"/>
              </a:rPr>
              <a:t>. </a:t>
            </a:r>
            <a:r>
              <a:rPr lang="en-US" altLang="en-US" noProof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Calibri" panose="020F0502020204030204" charset="0"/>
                <a:sym typeface="+mn-ea"/>
              </a:rPr>
              <a:t>Xây dựng ứng dụng</a:t>
            </a:r>
            <a:endParaRPr lang="vi-VN" altLang="en-US" noProof="0" dirty="0" err="1">
              <a:ln>
                <a:noFill/>
              </a:ln>
              <a:solidFill>
                <a:schemeClr val="accent5">
                  <a:lumMod val="75000"/>
                </a:schemeClr>
              </a:solidFill>
              <a:effectLst/>
              <a:uLnTx/>
              <a:uFillTx/>
              <a:latin typeface="Calibri" panose="020F0502020204030204" charset="0"/>
              <a:ea typeface="+mn-ea"/>
              <a:cs typeface="Calibri" panose="020F0502020204030204" charset="0"/>
              <a:sym typeface="+mn-ea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551940" y="1228725"/>
            <a:ext cx="9674860" cy="1778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57253" y="6313818"/>
            <a:ext cx="2743200" cy="365125"/>
          </a:xfrm>
        </p:spPr>
        <p:txBody>
          <a:bodyPr/>
          <a:lstStyle/>
          <a:p>
            <a:fld id="{9B618960-8005-486C-9A75-10CB2AAC16F9}" type="slidenum">
              <a:rPr lang="en-US" smtClean="0"/>
              <a:t>17</a:t>
            </a:fld>
            <a:endParaRPr lang="en-US"/>
          </a:p>
        </p:txBody>
      </p:sp>
      <p:sp>
        <p:nvSpPr>
          <p:cNvPr id="7" name="Text Box 17">
            <a:extLst>
              <a:ext uri="{FF2B5EF4-FFF2-40B4-BE49-F238E27FC236}">
                <a16:creationId xmlns:a16="http://schemas.microsoft.com/office/drawing/2014/main" id="{9EC506FC-D432-329A-E1D3-CF230241EAD3}"/>
              </a:ext>
            </a:extLst>
          </p:cNvPr>
          <p:cNvSpPr txBox="1"/>
          <p:nvPr/>
        </p:nvSpPr>
        <p:spPr>
          <a:xfrm>
            <a:off x="1038861" y="1322361"/>
            <a:ext cx="244145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30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3</a:t>
            </a:r>
            <a:r>
              <a:rPr lang="vi-VN" altLang="en-US" sz="30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.</a:t>
            </a:r>
            <a:r>
              <a:rPr lang="en-US" altLang="en-US" sz="30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1</a:t>
            </a:r>
            <a:r>
              <a:rPr lang="vi-VN" altLang="en-US" sz="30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 </a:t>
            </a:r>
            <a:r>
              <a:rPr lang="en-US" altLang="en-US" sz="30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Thiết kế UI</a:t>
            </a:r>
            <a:endParaRPr lang="vi-VN" altLang="en-US" sz="3000">
              <a:solidFill>
                <a:schemeClr val="accent1">
                  <a:lumMod val="50000"/>
                </a:schemeClr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4" name="Text Box 11">
            <a:extLst>
              <a:ext uri="{FF2B5EF4-FFF2-40B4-BE49-F238E27FC236}">
                <a16:creationId xmlns:a16="http://schemas.microsoft.com/office/drawing/2014/main" id="{F2CCEEC5-5CAD-2533-35E7-D010046D368A}"/>
              </a:ext>
            </a:extLst>
          </p:cNvPr>
          <p:cNvSpPr txBox="1"/>
          <p:nvPr/>
        </p:nvSpPr>
        <p:spPr>
          <a:xfrm>
            <a:off x="9000610" y="4010295"/>
            <a:ext cx="2093873" cy="33517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1600">
                <a:solidFill>
                  <a:schemeClr val="accent1">
                    <a:lumMod val="50000"/>
                  </a:schemeClr>
                </a:solidFill>
              </a:rPr>
              <a:t>Filter – Chỉnh màu ảnh</a:t>
            </a: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51DD93BF-AEC8-F4AB-3082-BBFBC54B50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875" y="1903693"/>
            <a:ext cx="7752378" cy="477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5495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image1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43865" y="288925"/>
            <a:ext cx="922020" cy="939800"/>
          </a:xfrm>
          <a:prstGeom prst="rect">
            <a:avLst/>
          </a:prstGeom>
        </p:spPr>
      </p:pic>
      <p:sp>
        <p:nvSpPr>
          <p:cNvPr id="11266" name="Title 1"/>
          <p:cNvSpPr>
            <a:spLocks noGrp="1"/>
          </p:cNvSpPr>
          <p:nvPr>
            <p:ph type="title"/>
          </p:nvPr>
        </p:nvSpPr>
        <p:spPr>
          <a:xfrm>
            <a:off x="2243455" y="444500"/>
            <a:ext cx="9275445" cy="628650"/>
          </a:xfrm>
        </p:spPr>
        <p:txBody>
          <a:bodyPr vert="horz" wrap="square" lIns="91440" tIns="45720" rIns="91440" bIns="45720" anchor="ctr" anchorCtr="0">
            <a:normAutofit fontScale="90000"/>
          </a:bodyPr>
          <a:lstStyle/>
          <a:p>
            <a:pPr algn="l"/>
            <a:r>
              <a:rPr lang="vi-VN" altLang="en-US" noProof="0" dirty="0" err="1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Calibri" panose="020F0502020204030204" charset="0"/>
                <a:sym typeface="+mn-ea"/>
              </a:rPr>
              <a:t>3</a:t>
            </a:r>
            <a:r>
              <a:rPr lang="en-US" noProof="0" err="1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+mn-ea"/>
              </a:rPr>
              <a:t>. </a:t>
            </a:r>
            <a:r>
              <a:rPr lang="en-US" altLang="en-US" noProof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Calibri" panose="020F0502020204030204" charset="0"/>
                <a:sym typeface="+mn-ea"/>
              </a:rPr>
              <a:t>Xây dựng ứng dụng</a:t>
            </a:r>
            <a:endParaRPr lang="vi-VN" altLang="en-US" noProof="0" dirty="0" err="1">
              <a:ln>
                <a:noFill/>
              </a:ln>
              <a:solidFill>
                <a:schemeClr val="accent5">
                  <a:lumMod val="75000"/>
                </a:schemeClr>
              </a:solidFill>
              <a:effectLst/>
              <a:uLnTx/>
              <a:uFillTx/>
              <a:latin typeface="Calibri" panose="020F0502020204030204" charset="0"/>
              <a:ea typeface="+mn-ea"/>
              <a:cs typeface="Calibri" panose="020F0502020204030204" charset="0"/>
              <a:sym typeface="+mn-ea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551940" y="1228725"/>
            <a:ext cx="9674860" cy="1778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57253" y="6313818"/>
            <a:ext cx="2743200" cy="365125"/>
          </a:xfrm>
        </p:spPr>
        <p:txBody>
          <a:bodyPr/>
          <a:lstStyle/>
          <a:p>
            <a:fld id="{9B618960-8005-486C-9A75-10CB2AAC16F9}" type="slidenum">
              <a:rPr lang="en-US" smtClean="0"/>
              <a:t>18</a:t>
            </a:fld>
            <a:endParaRPr lang="en-US"/>
          </a:p>
        </p:txBody>
      </p:sp>
      <p:sp>
        <p:nvSpPr>
          <p:cNvPr id="7" name="Text Box 17">
            <a:extLst>
              <a:ext uri="{FF2B5EF4-FFF2-40B4-BE49-F238E27FC236}">
                <a16:creationId xmlns:a16="http://schemas.microsoft.com/office/drawing/2014/main" id="{9EC506FC-D432-329A-E1D3-CF230241EAD3}"/>
              </a:ext>
            </a:extLst>
          </p:cNvPr>
          <p:cNvSpPr txBox="1"/>
          <p:nvPr/>
        </p:nvSpPr>
        <p:spPr>
          <a:xfrm>
            <a:off x="1038861" y="1322361"/>
            <a:ext cx="244145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30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3</a:t>
            </a:r>
            <a:r>
              <a:rPr lang="vi-VN" altLang="en-US" sz="30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.</a:t>
            </a:r>
            <a:r>
              <a:rPr lang="en-US" altLang="en-US" sz="30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1</a:t>
            </a:r>
            <a:r>
              <a:rPr lang="vi-VN" altLang="en-US" sz="30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 </a:t>
            </a:r>
            <a:r>
              <a:rPr lang="en-US" altLang="en-US" sz="30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Thiết kế UI</a:t>
            </a:r>
            <a:endParaRPr lang="vi-VN" altLang="en-US" sz="3000">
              <a:solidFill>
                <a:schemeClr val="accent1">
                  <a:lumMod val="50000"/>
                </a:schemeClr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4" name="Text Box 11">
            <a:extLst>
              <a:ext uri="{FF2B5EF4-FFF2-40B4-BE49-F238E27FC236}">
                <a16:creationId xmlns:a16="http://schemas.microsoft.com/office/drawing/2014/main" id="{F2CCEEC5-5CAD-2533-35E7-D010046D368A}"/>
              </a:ext>
            </a:extLst>
          </p:cNvPr>
          <p:cNvSpPr txBox="1"/>
          <p:nvPr/>
        </p:nvSpPr>
        <p:spPr>
          <a:xfrm>
            <a:off x="8930890" y="4391566"/>
            <a:ext cx="2588010" cy="33517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1600">
                <a:solidFill>
                  <a:schemeClr val="accent1">
                    <a:lumMod val="50000"/>
                  </a:schemeClr>
                </a:solidFill>
              </a:rPr>
              <a:t>OCR – Trích xuất thông tin</a:t>
            </a:r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D2822402-F252-314B-CB6F-BF9E05587D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969" y="2004701"/>
            <a:ext cx="7754283" cy="4773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4308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image1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43865" y="288925"/>
            <a:ext cx="922020" cy="939800"/>
          </a:xfrm>
          <a:prstGeom prst="rect">
            <a:avLst/>
          </a:prstGeom>
        </p:spPr>
      </p:pic>
      <p:sp>
        <p:nvSpPr>
          <p:cNvPr id="11266" name="Title 1"/>
          <p:cNvSpPr>
            <a:spLocks noGrp="1"/>
          </p:cNvSpPr>
          <p:nvPr>
            <p:ph type="title"/>
          </p:nvPr>
        </p:nvSpPr>
        <p:spPr>
          <a:xfrm>
            <a:off x="2243455" y="444500"/>
            <a:ext cx="9275445" cy="628650"/>
          </a:xfrm>
        </p:spPr>
        <p:txBody>
          <a:bodyPr vert="horz" wrap="square" lIns="91440" tIns="45720" rIns="91440" bIns="45720" anchor="ctr" anchorCtr="0">
            <a:normAutofit fontScale="90000"/>
          </a:bodyPr>
          <a:lstStyle/>
          <a:p>
            <a:pPr algn="l"/>
            <a:r>
              <a:rPr lang="vi-VN" altLang="en-US" noProof="0" dirty="0" err="1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Calibri" panose="020F0502020204030204" charset="0"/>
                <a:sym typeface="+mn-ea"/>
              </a:rPr>
              <a:t>3</a:t>
            </a:r>
            <a:r>
              <a:rPr lang="en-US" noProof="0" err="1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+mn-ea"/>
              </a:rPr>
              <a:t>. </a:t>
            </a:r>
            <a:r>
              <a:rPr lang="en-US" altLang="en-US" noProof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Calibri" panose="020F0502020204030204" charset="0"/>
                <a:sym typeface="+mn-ea"/>
              </a:rPr>
              <a:t>Xây dựng ứng dụng</a:t>
            </a:r>
            <a:endParaRPr lang="vi-VN" altLang="en-US" noProof="0" dirty="0" err="1">
              <a:ln>
                <a:noFill/>
              </a:ln>
              <a:solidFill>
                <a:schemeClr val="accent5">
                  <a:lumMod val="75000"/>
                </a:schemeClr>
              </a:solidFill>
              <a:effectLst/>
              <a:uLnTx/>
              <a:uFillTx/>
              <a:latin typeface="Calibri" panose="020F0502020204030204" charset="0"/>
              <a:ea typeface="+mn-ea"/>
              <a:cs typeface="Calibri" panose="020F0502020204030204" charset="0"/>
              <a:sym typeface="+mn-ea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551940" y="1228725"/>
            <a:ext cx="9674860" cy="1778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57253" y="6313818"/>
            <a:ext cx="2743200" cy="365125"/>
          </a:xfrm>
        </p:spPr>
        <p:txBody>
          <a:bodyPr/>
          <a:lstStyle/>
          <a:p>
            <a:fld id="{9B618960-8005-486C-9A75-10CB2AAC16F9}" type="slidenum">
              <a:rPr lang="en-US" smtClean="0"/>
              <a:t>19</a:t>
            </a:fld>
            <a:endParaRPr lang="en-US"/>
          </a:p>
        </p:txBody>
      </p:sp>
      <p:sp>
        <p:nvSpPr>
          <p:cNvPr id="7" name="Text Box 17">
            <a:extLst>
              <a:ext uri="{FF2B5EF4-FFF2-40B4-BE49-F238E27FC236}">
                <a16:creationId xmlns:a16="http://schemas.microsoft.com/office/drawing/2014/main" id="{9EC506FC-D432-329A-E1D3-CF230241EAD3}"/>
              </a:ext>
            </a:extLst>
          </p:cNvPr>
          <p:cNvSpPr txBox="1"/>
          <p:nvPr/>
        </p:nvSpPr>
        <p:spPr>
          <a:xfrm>
            <a:off x="1038860" y="1322361"/>
            <a:ext cx="526863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30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3</a:t>
            </a:r>
            <a:r>
              <a:rPr lang="vi-VN" altLang="en-US" sz="30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.</a:t>
            </a:r>
            <a:r>
              <a:rPr lang="en-US" altLang="en-US" sz="30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2</a:t>
            </a:r>
            <a:r>
              <a:rPr lang="vi-VN" altLang="en-US" sz="30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 </a:t>
            </a:r>
            <a:r>
              <a:rPr lang="en-US" altLang="en-US" sz="30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Xử lý chính</a:t>
            </a:r>
            <a:endParaRPr lang="vi-VN" altLang="en-US" sz="3000">
              <a:solidFill>
                <a:schemeClr val="accent1">
                  <a:lumMod val="50000"/>
                </a:schemeClr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4" name="Text Box 11">
            <a:extLst>
              <a:ext uri="{FF2B5EF4-FFF2-40B4-BE49-F238E27FC236}">
                <a16:creationId xmlns:a16="http://schemas.microsoft.com/office/drawing/2014/main" id="{F2CCEEC5-5CAD-2533-35E7-D010046D368A}"/>
              </a:ext>
            </a:extLst>
          </p:cNvPr>
          <p:cNvSpPr txBox="1"/>
          <p:nvPr/>
        </p:nvSpPr>
        <p:spPr>
          <a:xfrm>
            <a:off x="7440843" y="2152532"/>
            <a:ext cx="2588010" cy="33517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1600">
                <a:solidFill>
                  <a:schemeClr val="accent1">
                    <a:lumMod val="50000"/>
                  </a:schemeClr>
                </a:solidFill>
              </a:rPr>
              <a:t>Inpaint – Xóa vật thể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F74AED6-E73B-2599-7211-1F3EAF01A5A1}"/>
              </a:ext>
            </a:extLst>
          </p:cNvPr>
          <p:cNvGrpSpPr/>
          <p:nvPr/>
        </p:nvGrpSpPr>
        <p:grpSpPr>
          <a:xfrm>
            <a:off x="904875" y="2303045"/>
            <a:ext cx="5653549" cy="3745564"/>
            <a:chOff x="3121656" y="1743683"/>
            <a:chExt cx="5653549" cy="3745564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05645E0-BE9B-A0F5-0E94-9451AAFC7808}"/>
                </a:ext>
              </a:extLst>
            </p:cNvPr>
            <p:cNvSpPr/>
            <p:nvPr/>
          </p:nvSpPr>
          <p:spPr>
            <a:xfrm>
              <a:off x="4050804" y="2200652"/>
              <a:ext cx="3229898" cy="281940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Arc 8">
              <a:extLst>
                <a:ext uri="{FF2B5EF4-FFF2-40B4-BE49-F238E27FC236}">
                  <a16:creationId xmlns:a16="http://schemas.microsoft.com/office/drawing/2014/main" id="{09855BF0-7FEA-949C-0133-86A5C79CA2DF}"/>
                </a:ext>
              </a:extLst>
            </p:cNvPr>
            <p:cNvSpPr/>
            <p:nvPr/>
          </p:nvSpPr>
          <p:spPr>
            <a:xfrm rot="21047512">
              <a:off x="3978151" y="2003204"/>
              <a:ext cx="1020378" cy="1053279"/>
            </a:xfrm>
            <a:prstGeom prst="arc">
              <a:avLst>
                <a:gd name="adj1" fmla="val 16200000"/>
                <a:gd name="adj2" fmla="val 395777"/>
              </a:avLst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A1D80EC-B5F3-0B8E-7FA5-377C6412145A}"/>
                </a:ext>
              </a:extLst>
            </p:cNvPr>
            <p:cNvSpPr txBox="1"/>
            <p:nvPr/>
          </p:nvSpPr>
          <p:spPr>
            <a:xfrm>
              <a:off x="3121656" y="1743683"/>
              <a:ext cx="14945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>
                  <a:solidFill>
                    <a:schemeClr val="accent2"/>
                  </a:solidFill>
                </a:rPr>
                <a:t>PressEvent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DB48CE4E-DA1A-5098-B0DA-7628C8B57CB5}"/>
                </a:ext>
              </a:extLst>
            </p:cNvPr>
            <p:cNvCxnSpPr>
              <a:cxnSpLocks/>
            </p:cNvCxnSpPr>
            <p:nvPr/>
          </p:nvCxnSpPr>
          <p:spPr>
            <a:xfrm>
              <a:off x="5028091" y="2485787"/>
              <a:ext cx="984249" cy="8302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439DFEE-7498-C996-E80E-9E8D5DB2D56A}"/>
                </a:ext>
              </a:extLst>
            </p:cNvPr>
            <p:cNvSpPr txBox="1"/>
            <p:nvPr/>
          </p:nvSpPr>
          <p:spPr>
            <a:xfrm>
              <a:off x="4205663" y="2849643"/>
              <a:ext cx="14945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>
                  <a:solidFill>
                    <a:schemeClr val="accent1"/>
                  </a:solidFill>
                </a:rPr>
                <a:t>MoveEvent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5E9907B-E7AA-21C9-EEF2-E9769EE52E1A}"/>
                </a:ext>
              </a:extLst>
            </p:cNvPr>
            <p:cNvSpPr txBox="1"/>
            <p:nvPr/>
          </p:nvSpPr>
          <p:spPr>
            <a:xfrm>
              <a:off x="7280702" y="3131338"/>
              <a:ext cx="14945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>
                  <a:solidFill>
                    <a:schemeClr val="accent6"/>
                  </a:solidFill>
                </a:rPr>
                <a:t>ReleaseEvent</a:t>
              </a:r>
            </a:p>
          </p:txBody>
        </p:sp>
        <p:sp>
          <p:nvSpPr>
            <p:cNvPr id="14" name="Arc 13">
              <a:extLst>
                <a:ext uri="{FF2B5EF4-FFF2-40B4-BE49-F238E27FC236}">
                  <a16:creationId xmlns:a16="http://schemas.microsoft.com/office/drawing/2014/main" id="{36CC1325-E82F-9564-0496-5A17A8BE8860}"/>
                </a:ext>
              </a:extLst>
            </p:cNvPr>
            <p:cNvSpPr/>
            <p:nvPr/>
          </p:nvSpPr>
          <p:spPr>
            <a:xfrm rot="18068590">
              <a:off x="5963564" y="2952820"/>
              <a:ext cx="1365914" cy="1315063"/>
            </a:xfrm>
            <a:prstGeom prst="arc">
              <a:avLst>
                <a:gd name="adj1" fmla="val 16200000"/>
                <a:gd name="adj2" fmla="val 1009987"/>
              </a:avLst>
            </a:prstGeom>
            <a:ln w="38100">
              <a:solidFill>
                <a:schemeClr val="accent6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2AE365A-09AD-658B-56F4-78E88124982D}"/>
                </a:ext>
              </a:extLst>
            </p:cNvPr>
            <p:cNvSpPr txBox="1"/>
            <p:nvPr/>
          </p:nvSpPr>
          <p:spPr>
            <a:xfrm>
              <a:off x="4918501" y="5119915"/>
              <a:ext cx="14945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chemeClr val="accent1"/>
                  </a:solidFill>
                </a:rPr>
                <a:t>Canvas</a:t>
              </a:r>
            </a:p>
          </p:txBody>
        </p:sp>
      </p:grpSp>
      <p:sp>
        <p:nvSpPr>
          <p:cNvPr id="16" name="Text Box 11">
            <a:extLst>
              <a:ext uri="{FF2B5EF4-FFF2-40B4-BE49-F238E27FC236}">
                <a16:creationId xmlns:a16="http://schemas.microsoft.com/office/drawing/2014/main" id="{766A8EB8-EF11-EB52-82C7-44D03E145E96}"/>
              </a:ext>
            </a:extLst>
          </p:cNvPr>
          <p:cNvSpPr txBox="1"/>
          <p:nvPr/>
        </p:nvSpPr>
        <p:spPr>
          <a:xfrm>
            <a:off x="7440842" y="2709970"/>
            <a:ext cx="3229897" cy="116539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1600"/>
              <a:t>Việc xử lý Inpaint sử dụng Component Canvas trong WinUI 3 hỗ trợ, việc triển khai ứng dụng theo mô hình hướng sự kiện</a:t>
            </a:r>
          </a:p>
        </p:txBody>
      </p:sp>
      <p:sp>
        <p:nvSpPr>
          <p:cNvPr id="17" name="Text Box 11">
            <a:extLst>
              <a:ext uri="{FF2B5EF4-FFF2-40B4-BE49-F238E27FC236}">
                <a16:creationId xmlns:a16="http://schemas.microsoft.com/office/drawing/2014/main" id="{C4067DE5-18CA-3652-2CA6-12B28499EED2}"/>
              </a:ext>
            </a:extLst>
          </p:cNvPr>
          <p:cNvSpPr txBox="1"/>
          <p:nvPr/>
        </p:nvSpPr>
        <p:spPr>
          <a:xfrm>
            <a:off x="7440842" y="4590984"/>
            <a:ext cx="2588010" cy="64348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1600">
                <a:solidFill>
                  <a:schemeClr val="accent1">
                    <a:lumMod val="50000"/>
                  </a:schemeClr>
                </a:solidFill>
              </a:rPr>
              <a:t>“Event-driven programming”</a:t>
            </a:r>
          </a:p>
          <a:p>
            <a:r>
              <a:rPr lang="en-US" sz="1600">
                <a:solidFill>
                  <a:schemeClr val="accent1">
                    <a:lumMod val="50000"/>
                  </a:schemeClr>
                </a:solidFill>
              </a:rPr>
              <a:t>Lập trình hướng sự kiện</a:t>
            </a:r>
          </a:p>
        </p:txBody>
      </p:sp>
      <p:sp>
        <p:nvSpPr>
          <p:cNvPr id="18" name="Text Box 17">
            <a:extLst>
              <a:ext uri="{FF2B5EF4-FFF2-40B4-BE49-F238E27FC236}">
                <a16:creationId xmlns:a16="http://schemas.microsoft.com/office/drawing/2014/main" id="{DE517B74-CDC7-64CF-35FC-0228E5D8B507}"/>
              </a:ext>
            </a:extLst>
          </p:cNvPr>
          <p:cNvSpPr txBox="1"/>
          <p:nvPr/>
        </p:nvSpPr>
        <p:spPr>
          <a:xfrm>
            <a:off x="693627" y="6048609"/>
            <a:ext cx="170575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30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Inpaint</a:t>
            </a:r>
            <a:endParaRPr lang="vi-VN" altLang="en-US" sz="3000">
              <a:solidFill>
                <a:schemeClr val="accent1">
                  <a:lumMod val="50000"/>
                </a:schemeClr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95317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image1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43865" y="288925"/>
            <a:ext cx="922020" cy="939800"/>
          </a:xfrm>
          <a:prstGeom prst="rect">
            <a:avLst/>
          </a:prstGeom>
        </p:spPr>
      </p:pic>
      <p:sp>
        <p:nvSpPr>
          <p:cNvPr id="11266" name="Title 1"/>
          <p:cNvSpPr>
            <a:spLocks noGrp="1"/>
          </p:cNvSpPr>
          <p:nvPr>
            <p:ph type="title"/>
          </p:nvPr>
        </p:nvSpPr>
        <p:spPr>
          <a:xfrm>
            <a:off x="2243455" y="444500"/>
            <a:ext cx="7705090" cy="628650"/>
          </a:xfrm>
        </p:spPr>
        <p:txBody>
          <a:bodyPr vert="horz" wrap="square" lIns="91440" tIns="45720" rIns="91440" bIns="45720" anchor="ctr" anchorCtr="0">
            <a:normAutofit fontScale="90000"/>
          </a:bodyPr>
          <a:lstStyle/>
          <a:p>
            <a:pPr algn="ctr"/>
            <a:r>
              <a:rPr lang="en-US" altLang="en-US" b="1" dirty="0">
                <a:solidFill>
                  <a:srgbClr val="3376C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Nội dung</a:t>
            </a:r>
            <a:endParaRPr lang="en-US" altLang="en-US" dirty="0"/>
          </a:p>
        </p:txBody>
      </p:sp>
      <p:sp>
        <p:nvSpPr>
          <p:cNvPr id="7" name="Content Placeholder 2"/>
          <p:cNvSpPr>
            <a:spLocks noGrp="1"/>
          </p:cNvSpPr>
          <p:nvPr/>
        </p:nvSpPr>
        <p:spPr>
          <a:xfrm>
            <a:off x="1797685" y="1624330"/>
            <a:ext cx="9220200" cy="327688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marR="0" lvl="0" indent="-5143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/>
            </a:pP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Calibri" panose="020F0502020204030204" charset="0"/>
              </a:rPr>
              <a:t>Giới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Calibri" panose="020F0502020204030204" charset="0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Calibri" panose="020F0502020204030204" charset="0"/>
              </a:rPr>
              <a:t>thiệu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Calibri" panose="020F0502020204030204" charset="0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Calibri" panose="020F0502020204030204" charset="0"/>
              </a:rPr>
              <a:t>tổng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Calibri" panose="020F0502020204030204" charset="0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Calibri" panose="020F0502020204030204" charset="0"/>
              </a:rPr>
              <a:t>quan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Calibri" panose="020F0502020204030204" charset="0"/>
              <a:ea typeface="+mn-ea"/>
              <a:cs typeface="Calibri" panose="020F0502020204030204" charset="0"/>
            </a:endParaRPr>
          </a:p>
          <a:p>
            <a:pPr marL="514350" marR="0" lvl="0" indent="-5143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/>
            </a:pPr>
            <a:r>
              <a:rPr kumimoji="0" lang="vi-VN" alt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Calibri" panose="020F0502020204030204" charset="0"/>
              </a:rPr>
              <a:t>Cơ sở lý thuyết</a:t>
            </a:r>
          </a:p>
          <a:p>
            <a:pPr marL="514350" marR="0" lvl="0" indent="-5143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/>
            </a:pPr>
            <a:r>
              <a:rPr lang="en-US" noProof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Calibri" panose="020F0502020204030204" charset="0"/>
                <a:cs typeface="Calibri" panose="020F0502020204030204" charset="0"/>
                <a:sym typeface="+mn-ea"/>
              </a:rPr>
              <a:t>Xây </a:t>
            </a:r>
            <a:r>
              <a:rPr lang="en-US" noProof="0" err="1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Calibri" panose="020F0502020204030204" charset="0"/>
                <a:cs typeface="Calibri" panose="020F0502020204030204" charset="0"/>
                <a:sym typeface="+mn-ea"/>
              </a:rPr>
              <a:t>dựng </a:t>
            </a:r>
            <a:r>
              <a:rPr lang="en-US" noProof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Calibri" panose="020F0502020204030204" charset="0"/>
                <a:cs typeface="Calibri" panose="020F0502020204030204" charset="0"/>
                <a:sym typeface="+mn-ea"/>
              </a:rPr>
              <a:t>ứng dụng</a:t>
            </a:r>
            <a:endParaRPr kumimoji="0" lang="en-US" b="0" i="0" u="none" strike="noStrike" kern="1200" cap="none" spc="0" normalizeH="0" baseline="0" noProof="0" dirty="0" err="1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Calibri" panose="020F0502020204030204" charset="0"/>
              <a:ea typeface="+mn-ea"/>
              <a:cs typeface="Calibri" panose="020F0502020204030204" charset="0"/>
            </a:endParaRPr>
          </a:p>
          <a:p>
            <a:pPr marL="514350" marR="0" lvl="0" indent="-5143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/>
            </a:pP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Calibri" panose="020F0502020204030204" charset="0"/>
              </a:rPr>
              <a:t>Kết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Calibri" panose="020F0502020204030204" charset="0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Calibri" panose="020F0502020204030204" charset="0"/>
              </a:rPr>
              <a:t>quả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Calibri" panose="020F0502020204030204" charset="0"/>
              </a:rPr>
              <a:t> </a:t>
            </a:r>
            <a:r>
              <a:rPr kumimoji="0" lang="vi-VN" alt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Calibri" panose="020F0502020204030204" charset="0"/>
              </a:rPr>
              <a:t>thực hiện </a:t>
            </a:r>
          </a:p>
          <a:p>
            <a:pPr marL="514350" marR="0" lvl="0" indent="-5143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/>
            </a:pP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Calibri" panose="020F0502020204030204" charset="0"/>
              </a:rPr>
              <a:t>Kết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Calibri" panose="020F0502020204030204" charset="0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Calibri" panose="020F0502020204030204" charset="0"/>
              </a:rPr>
              <a:t>luận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Calibri" panose="020F0502020204030204" charset="0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Calibri" panose="020F0502020204030204" charset="0"/>
              </a:rPr>
              <a:t>và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Calibri" panose="020F0502020204030204" charset="0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Calibri" panose="020F0502020204030204" charset="0"/>
              </a:rPr>
              <a:t>hướng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Calibri" panose="020F0502020204030204" charset="0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Calibri" panose="020F0502020204030204" charset="0"/>
              </a:rPr>
              <a:t>phát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Calibri" panose="020F0502020204030204" charset="0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Calibri" panose="020F0502020204030204" charset="0"/>
              </a:rPr>
              <a:t>triển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Calibri" panose="020F0502020204030204" charset="0"/>
              <a:ea typeface="+mn-ea"/>
              <a:cs typeface="Calibri" panose="020F050202020403020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None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551940" y="1228725"/>
            <a:ext cx="9674860" cy="1778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2</a:t>
            </a:fld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image1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43865" y="288925"/>
            <a:ext cx="922020" cy="939800"/>
          </a:xfrm>
          <a:prstGeom prst="rect">
            <a:avLst/>
          </a:prstGeom>
        </p:spPr>
      </p:pic>
      <p:sp>
        <p:nvSpPr>
          <p:cNvPr id="11266" name="Title 1"/>
          <p:cNvSpPr>
            <a:spLocks noGrp="1"/>
          </p:cNvSpPr>
          <p:nvPr>
            <p:ph type="title"/>
          </p:nvPr>
        </p:nvSpPr>
        <p:spPr>
          <a:xfrm>
            <a:off x="2243455" y="444500"/>
            <a:ext cx="9275445" cy="628650"/>
          </a:xfrm>
        </p:spPr>
        <p:txBody>
          <a:bodyPr vert="horz" wrap="square" lIns="91440" tIns="45720" rIns="91440" bIns="45720" anchor="ctr" anchorCtr="0">
            <a:normAutofit fontScale="90000"/>
          </a:bodyPr>
          <a:lstStyle/>
          <a:p>
            <a:pPr algn="l"/>
            <a:r>
              <a:rPr lang="vi-VN" altLang="en-US" noProof="0" dirty="0" err="1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Calibri" panose="020F0502020204030204" charset="0"/>
                <a:sym typeface="+mn-ea"/>
              </a:rPr>
              <a:t>3</a:t>
            </a:r>
            <a:r>
              <a:rPr lang="en-US" noProof="0" err="1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+mn-ea"/>
              </a:rPr>
              <a:t>. </a:t>
            </a:r>
            <a:r>
              <a:rPr lang="en-US" altLang="en-US" noProof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Calibri" panose="020F0502020204030204" charset="0"/>
                <a:sym typeface="+mn-ea"/>
              </a:rPr>
              <a:t>Xây dựng ứng dụng</a:t>
            </a:r>
            <a:endParaRPr lang="vi-VN" altLang="en-US" noProof="0" dirty="0" err="1">
              <a:ln>
                <a:noFill/>
              </a:ln>
              <a:solidFill>
                <a:schemeClr val="accent5">
                  <a:lumMod val="75000"/>
                </a:schemeClr>
              </a:solidFill>
              <a:effectLst/>
              <a:uLnTx/>
              <a:uFillTx/>
              <a:latin typeface="Calibri" panose="020F0502020204030204" charset="0"/>
              <a:ea typeface="+mn-ea"/>
              <a:cs typeface="Calibri" panose="020F0502020204030204" charset="0"/>
              <a:sym typeface="+mn-ea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551940" y="1228725"/>
            <a:ext cx="9674860" cy="1778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57253" y="6313818"/>
            <a:ext cx="2743200" cy="365125"/>
          </a:xfrm>
        </p:spPr>
        <p:txBody>
          <a:bodyPr/>
          <a:lstStyle/>
          <a:p>
            <a:fld id="{9B618960-8005-486C-9A75-10CB2AAC16F9}" type="slidenum">
              <a:rPr lang="en-US" smtClean="0"/>
              <a:t>20</a:t>
            </a:fld>
            <a:endParaRPr lang="en-US"/>
          </a:p>
        </p:txBody>
      </p:sp>
      <p:sp>
        <p:nvSpPr>
          <p:cNvPr id="7" name="Text Box 17">
            <a:extLst>
              <a:ext uri="{FF2B5EF4-FFF2-40B4-BE49-F238E27FC236}">
                <a16:creationId xmlns:a16="http://schemas.microsoft.com/office/drawing/2014/main" id="{9EC506FC-D432-329A-E1D3-CF230241EAD3}"/>
              </a:ext>
            </a:extLst>
          </p:cNvPr>
          <p:cNvSpPr txBox="1"/>
          <p:nvPr/>
        </p:nvSpPr>
        <p:spPr>
          <a:xfrm>
            <a:off x="1038860" y="1322361"/>
            <a:ext cx="526863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30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3</a:t>
            </a:r>
            <a:r>
              <a:rPr lang="vi-VN" altLang="en-US" sz="30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.</a:t>
            </a:r>
            <a:r>
              <a:rPr lang="en-US" altLang="en-US" sz="30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2</a:t>
            </a:r>
            <a:r>
              <a:rPr lang="vi-VN" altLang="en-US" sz="30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 </a:t>
            </a:r>
            <a:r>
              <a:rPr lang="en-US" altLang="en-US" sz="30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Xử lý chính</a:t>
            </a:r>
            <a:endParaRPr lang="vi-VN" altLang="en-US" sz="3000">
              <a:solidFill>
                <a:schemeClr val="accent1">
                  <a:lumMod val="50000"/>
                </a:schemeClr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8" name="Text Box 17">
            <a:extLst>
              <a:ext uri="{FF2B5EF4-FFF2-40B4-BE49-F238E27FC236}">
                <a16:creationId xmlns:a16="http://schemas.microsoft.com/office/drawing/2014/main" id="{DE517B74-CDC7-64CF-35FC-0228E5D8B507}"/>
              </a:ext>
            </a:extLst>
          </p:cNvPr>
          <p:cNvSpPr txBox="1"/>
          <p:nvPr/>
        </p:nvSpPr>
        <p:spPr>
          <a:xfrm>
            <a:off x="693627" y="6048609"/>
            <a:ext cx="170575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30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Inpaint</a:t>
            </a:r>
            <a:endParaRPr lang="vi-VN" altLang="en-US" sz="3000">
              <a:solidFill>
                <a:schemeClr val="accent1">
                  <a:lumMod val="50000"/>
                </a:schemeClr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67CBA03-43EE-5936-979C-5B2552247B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5885" y="1972459"/>
            <a:ext cx="9173923" cy="3967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9161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image1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43865" y="288925"/>
            <a:ext cx="922020" cy="939800"/>
          </a:xfrm>
          <a:prstGeom prst="rect">
            <a:avLst/>
          </a:prstGeom>
        </p:spPr>
      </p:pic>
      <p:sp>
        <p:nvSpPr>
          <p:cNvPr id="11266" name="Title 1"/>
          <p:cNvSpPr>
            <a:spLocks noGrp="1"/>
          </p:cNvSpPr>
          <p:nvPr>
            <p:ph type="title"/>
          </p:nvPr>
        </p:nvSpPr>
        <p:spPr>
          <a:xfrm>
            <a:off x="2243455" y="444500"/>
            <a:ext cx="9275445" cy="628650"/>
          </a:xfrm>
        </p:spPr>
        <p:txBody>
          <a:bodyPr vert="horz" wrap="square" lIns="91440" tIns="45720" rIns="91440" bIns="45720" anchor="ctr" anchorCtr="0">
            <a:normAutofit fontScale="90000"/>
          </a:bodyPr>
          <a:lstStyle/>
          <a:p>
            <a:pPr algn="l"/>
            <a:r>
              <a:rPr lang="vi-VN" altLang="en-US" noProof="0" dirty="0" err="1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Calibri" panose="020F0502020204030204" charset="0"/>
                <a:sym typeface="+mn-ea"/>
              </a:rPr>
              <a:t>3</a:t>
            </a:r>
            <a:r>
              <a:rPr lang="en-US" noProof="0" err="1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+mn-ea"/>
              </a:rPr>
              <a:t>. </a:t>
            </a:r>
            <a:r>
              <a:rPr lang="en-US" altLang="en-US" noProof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Calibri" panose="020F0502020204030204" charset="0"/>
                <a:sym typeface="+mn-ea"/>
              </a:rPr>
              <a:t>Xây dựng ứng dụng</a:t>
            </a:r>
            <a:endParaRPr lang="vi-VN" altLang="en-US" noProof="0" dirty="0" err="1">
              <a:ln>
                <a:noFill/>
              </a:ln>
              <a:solidFill>
                <a:schemeClr val="accent5">
                  <a:lumMod val="75000"/>
                </a:schemeClr>
              </a:solidFill>
              <a:effectLst/>
              <a:uLnTx/>
              <a:uFillTx/>
              <a:latin typeface="Calibri" panose="020F0502020204030204" charset="0"/>
              <a:ea typeface="+mn-ea"/>
              <a:cs typeface="Calibri" panose="020F0502020204030204" charset="0"/>
              <a:sym typeface="+mn-ea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551940" y="1228725"/>
            <a:ext cx="9674860" cy="1778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57253" y="6313818"/>
            <a:ext cx="2743200" cy="365125"/>
          </a:xfrm>
        </p:spPr>
        <p:txBody>
          <a:bodyPr/>
          <a:lstStyle/>
          <a:p>
            <a:fld id="{9B618960-8005-486C-9A75-10CB2AAC16F9}" type="slidenum">
              <a:rPr lang="en-US" smtClean="0"/>
              <a:t>21</a:t>
            </a:fld>
            <a:endParaRPr lang="en-US"/>
          </a:p>
        </p:txBody>
      </p:sp>
      <p:sp>
        <p:nvSpPr>
          <p:cNvPr id="7" name="Text Box 17">
            <a:extLst>
              <a:ext uri="{FF2B5EF4-FFF2-40B4-BE49-F238E27FC236}">
                <a16:creationId xmlns:a16="http://schemas.microsoft.com/office/drawing/2014/main" id="{9EC506FC-D432-329A-E1D3-CF230241EAD3}"/>
              </a:ext>
            </a:extLst>
          </p:cNvPr>
          <p:cNvSpPr txBox="1"/>
          <p:nvPr/>
        </p:nvSpPr>
        <p:spPr>
          <a:xfrm>
            <a:off x="1038860" y="1322361"/>
            <a:ext cx="526863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30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3</a:t>
            </a:r>
            <a:r>
              <a:rPr lang="vi-VN" altLang="en-US" sz="30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.</a:t>
            </a:r>
            <a:r>
              <a:rPr lang="en-US" altLang="en-US" sz="30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2</a:t>
            </a:r>
            <a:r>
              <a:rPr lang="vi-VN" altLang="en-US" sz="30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 </a:t>
            </a:r>
            <a:r>
              <a:rPr lang="en-US" altLang="en-US" sz="30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Xử lý chính</a:t>
            </a:r>
            <a:endParaRPr lang="vi-VN" altLang="en-US" sz="3000">
              <a:solidFill>
                <a:schemeClr val="accent1">
                  <a:lumMod val="50000"/>
                </a:schemeClr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8" name="Text Box 17">
            <a:extLst>
              <a:ext uri="{FF2B5EF4-FFF2-40B4-BE49-F238E27FC236}">
                <a16:creationId xmlns:a16="http://schemas.microsoft.com/office/drawing/2014/main" id="{DE517B74-CDC7-64CF-35FC-0228E5D8B507}"/>
              </a:ext>
            </a:extLst>
          </p:cNvPr>
          <p:cNvSpPr txBox="1"/>
          <p:nvPr/>
        </p:nvSpPr>
        <p:spPr>
          <a:xfrm>
            <a:off x="693627" y="6048609"/>
            <a:ext cx="170575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30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Inpaint</a:t>
            </a:r>
            <a:endParaRPr lang="vi-VN" altLang="en-US" sz="3000">
              <a:solidFill>
                <a:schemeClr val="accent1">
                  <a:lumMod val="50000"/>
                </a:schemeClr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F082A1B-D4B9-9E5B-9DF1-B4EA94CB6B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6768" y="1856219"/>
            <a:ext cx="8118463" cy="4630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3329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image1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43865" y="288925"/>
            <a:ext cx="922020" cy="939800"/>
          </a:xfrm>
          <a:prstGeom prst="rect">
            <a:avLst/>
          </a:prstGeom>
        </p:spPr>
      </p:pic>
      <p:sp>
        <p:nvSpPr>
          <p:cNvPr id="11266" name="Title 1"/>
          <p:cNvSpPr>
            <a:spLocks noGrp="1"/>
          </p:cNvSpPr>
          <p:nvPr>
            <p:ph type="title"/>
          </p:nvPr>
        </p:nvSpPr>
        <p:spPr>
          <a:xfrm>
            <a:off x="2243455" y="444500"/>
            <a:ext cx="9275445" cy="628650"/>
          </a:xfrm>
        </p:spPr>
        <p:txBody>
          <a:bodyPr vert="horz" wrap="square" lIns="91440" tIns="45720" rIns="91440" bIns="45720" anchor="ctr" anchorCtr="0">
            <a:normAutofit fontScale="90000"/>
          </a:bodyPr>
          <a:lstStyle/>
          <a:p>
            <a:pPr algn="l"/>
            <a:r>
              <a:rPr lang="vi-VN" altLang="en-US" noProof="0" dirty="0" err="1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Calibri" panose="020F0502020204030204" charset="0"/>
                <a:sym typeface="+mn-ea"/>
              </a:rPr>
              <a:t>3</a:t>
            </a:r>
            <a:r>
              <a:rPr lang="en-US" noProof="0" err="1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+mn-ea"/>
              </a:rPr>
              <a:t>. </a:t>
            </a:r>
            <a:r>
              <a:rPr lang="en-US" altLang="en-US" noProof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Calibri" panose="020F0502020204030204" charset="0"/>
                <a:sym typeface="+mn-ea"/>
              </a:rPr>
              <a:t>Xây dựng ứng dụng</a:t>
            </a:r>
            <a:endParaRPr lang="vi-VN" altLang="en-US" noProof="0" dirty="0" err="1">
              <a:ln>
                <a:noFill/>
              </a:ln>
              <a:solidFill>
                <a:schemeClr val="accent5">
                  <a:lumMod val="75000"/>
                </a:schemeClr>
              </a:solidFill>
              <a:effectLst/>
              <a:uLnTx/>
              <a:uFillTx/>
              <a:latin typeface="Calibri" panose="020F0502020204030204" charset="0"/>
              <a:ea typeface="+mn-ea"/>
              <a:cs typeface="Calibri" panose="020F0502020204030204" charset="0"/>
              <a:sym typeface="+mn-ea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551940" y="1228725"/>
            <a:ext cx="9674860" cy="1778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57253" y="6313818"/>
            <a:ext cx="2743200" cy="365125"/>
          </a:xfrm>
        </p:spPr>
        <p:txBody>
          <a:bodyPr/>
          <a:lstStyle/>
          <a:p>
            <a:fld id="{9B618960-8005-486C-9A75-10CB2AAC16F9}" type="slidenum">
              <a:rPr lang="en-US" smtClean="0"/>
              <a:t>22</a:t>
            </a:fld>
            <a:endParaRPr lang="en-US"/>
          </a:p>
        </p:txBody>
      </p:sp>
      <p:sp>
        <p:nvSpPr>
          <p:cNvPr id="7" name="Text Box 17">
            <a:extLst>
              <a:ext uri="{FF2B5EF4-FFF2-40B4-BE49-F238E27FC236}">
                <a16:creationId xmlns:a16="http://schemas.microsoft.com/office/drawing/2014/main" id="{9EC506FC-D432-329A-E1D3-CF230241EAD3}"/>
              </a:ext>
            </a:extLst>
          </p:cNvPr>
          <p:cNvSpPr txBox="1"/>
          <p:nvPr/>
        </p:nvSpPr>
        <p:spPr>
          <a:xfrm>
            <a:off x="1038860" y="1322361"/>
            <a:ext cx="526863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30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3</a:t>
            </a:r>
            <a:r>
              <a:rPr lang="vi-VN" altLang="en-US" sz="30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.</a:t>
            </a:r>
            <a:r>
              <a:rPr lang="en-US" altLang="en-US" sz="30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2</a:t>
            </a:r>
            <a:r>
              <a:rPr lang="vi-VN" altLang="en-US" sz="30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 </a:t>
            </a:r>
            <a:r>
              <a:rPr lang="en-US" altLang="en-US" sz="30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Xử lý chính</a:t>
            </a:r>
            <a:endParaRPr lang="vi-VN" altLang="en-US" sz="3000">
              <a:solidFill>
                <a:schemeClr val="accent1">
                  <a:lumMod val="50000"/>
                </a:schemeClr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8" name="Text Box 17">
            <a:extLst>
              <a:ext uri="{FF2B5EF4-FFF2-40B4-BE49-F238E27FC236}">
                <a16:creationId xmlns:a16="http://schemas.microsoft.com/office/drawing/2014/main" id="{DE517B74-CDC7-64CF-35FC-0228E5D8B507}"/>
              </a:ext>
            </a:extLst>
          </p:cNvPr>
          <p:cNvSpPr txBox="1"/>
          <p:nvPr/>
        </p:nvSpPr>
        <p:spPr>
          <a:xfrm>
            <a:off x="693627" y="6048609"/>
            <a:ext cx="170575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30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Inpaint</a:t>
            </a:r>
            <a:endParaRPr lang="vi-VN" altLang="en-US" sz="3000">
              <a:solidFill>
                <a:schemeClr val="accent1">
                  <a:lumMod val="50000"/>
                </a:schemeClr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FAB74D-FB6F-D7C9-B24A-DEFFB5A7CF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9378" y="1969995"/>
            <a:ext cx="7277731" cy="4138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858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image1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43865" y="288925"/>
            <a:ext cx="922020" cy="939800"/>
          </a:xfrm>
          <a:prstGeom prst="rect">
            <a:avLst/>
          </a:prstGeom>
        </p:spPr>
      </p:pic>
      <p:sp>
        <p:nvSpPr>
          <p:cNvPr id="11266" name="Title 1"/>
          <p:cNvSpPr>
            <a:spLocks noGrp="1"/>
          </p:cNvSpPr>
          <p:nvPr>
            <p:ph type="title"/>
          </p:nvPr>
        </p:nvSpPr>
        <p:spPr>
          <a:xfrm>
            <a:off x="2243455" y="444500"/>
            <a:ext cx="9275445" cy="628650"/>
          </a:xfrm>
        </p:spPr>
        <p:txBody>
          <a:bodyPr vert="horz" wrap="square" lIns="91440" tIns="45720" rIns="91440" bIns="45720" anchor="ctr" anchorCtr="0">
            <a:normAutofit fontScale="90000"/>
          </a:bodyPr>
          <a:lstStyle/>
          <a:p>
            <a:pPr algn="l"/>
            <a:r>
              <a:rPr lang="vi-VN" altLang="en-US" noProof="0" dirty="0" err="1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Calibri" panose="020F0502020204030204" charset="0"/>
                <a:sym typeface="+mn-ea"/>
              </a:rPr>
              <a:t>3</a:t>
            </a:r>
            <a:r>
              <a:rPr lang="en-US" noProof="0" err="1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+mn-ea"/>
              </a:rPr>
              <a:t>. </a:t>
            </a:r>
            <a:r>
              <a:rPr lang="en-US" altLang="en-US" noProof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Calibri" panose="020F0502020204030204" charset="0"/>
                <a:sym typeface="+mn-ea"/>
              </a:rPr>
              <a:t>Xây dựng ứng dụng</a:t>
            </a:r>
            <a:endParaRPr lang="vi-VN" altLang="en-US" noProof="0" dirty="0" err="1">
              <a:ln>
                <a:noFill/>
              </a:ln>
              <a:solidFill>
                <a:schemeClr val="accent5">
                  <a:lumMod val="75000"/>
                </a:schemeClr>
              </a:solidFill>
              <a:effectLst/>
              <a:uLnTx/>
              <a:uFillTx/>
              <a:latin typeface="Calibri" panose="020F0502020204030204" charset="0"/>
              <a:ea typeface="+mn-ea"/>
              <a:cs typeface="Calibri" panose="020F0502020204030204" charset="0"/>
              <a:sym typeface="+mn-ea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551940" y="1228725"/>
            <a:ext cx="9674860" cy="1778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57253" y="6313818"/>
            <a:ext cx="2743200" cy="365125"/>
          </a:xfrm>
        </p:spPr>
        <p:txBody>
          <a:bodyPr/>
          <a:lstStyle/>
          <a:p>
            <a:fld id="{9B618960-8005-486C-9A75-10CB2AAC16F9}" type="slidenum">
              <a:rPr lang="en-US" smtClean="0"/>
              <a:t>23</a:t>
            </a:fld>
            <a:endParaRPr lang="en-US"/>
          </a:p>
        </p:txBody>
      </p:sp>
      <p:sp>
        <p:nvSpPr>
          <p:cNvPr id="7" name="Text Box 17">
            <a:extLst>
              <a:ext uri="{FF2B5EF4-FFF2-40B4-BE49-F238E27FC236}">
                <a16:creationId xmlns:a16="http://schemas.microsoft.com/office/drawing/2014/main" id="{9EC506FC-D432-329A-E1D3-CF230241EAD3}"/>
              </a:ext>
            </a:extLst>
          </p:cNvPr>
          <p:cNvSpPr txBox="1"/>
          <p:nvPr/>
        </p:nvSpPr>
        <p:spPr>
          <a:xfrm>
            <a:off x="1038860" y="1322361"/>
            <a:ext cx="526863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30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3</a:t>
            </a:r>
            <a:r>
              <a:rPr lang="vi-VN" altLang="en-US" sz="30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.</a:t>
            </a:r>
            <a:r>
              <a:rPr lang="en-US" altLang="en-US" sz="30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2</a:t>
            </a:r>
            <a:r>
              <a:rPr lang="vi-VN" altLang="en-US" sz="30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 </a:t>
            </a:r>
            <a:r>
              <a:rPr lang="en-US" altLang="en-US" sz="30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Xử lý chính</a:t>
            </a:r>
            <a:endParaRPr lang="vi-VN" altLang="en-US" sz="3000">
              <a:solidFill>
                <a:schemeClr val="accent1">
                  <a:lumMod val="50000"/>
                </a:schemeClr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8" name="Text Box 17">
            <a:extLst>
              <a:ext uri="{FF2B5EF4-FFF2-40B4-BE49-F238E27FC236}">
                <a16:creationId xmlns:a16="http://schemas.microsoft.com/office/drawing/2014/main" id="{DE517B74-CDC7-64CF-35FC-0228E5D8B507}"/>
              </a:ext>
            </a:extLst>
          </p:cNvPr>
          <p:cNvSpPr txBox="1"/>
          <p:nvPr/>
        </p:nvSpPr>
        <p:spPr>
          <a:xfrm>
            <a:off x="693627" y="6048609"/>
            <a:ext cx="170575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30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Inpaint</a:t>
            </a:r>
            <a:endParaRPr lang="vi-VN" altLang="en-US" sz="3000">
              <a:solidFill>
                <a:schemeClr val="accent1">
                  <a:lumMod val="50000"/>
                </a:schemeClr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F8B6ECE-C8C2-0B63-4FC9-21BA9D37A2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5568" y="2343667"/>
            <a:ext cx="8580864" cy="2872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2356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image1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43865" y="288925"/>
            <a:ext cx="922020" cy="939800"/>
          </a:xfrm>
          <a:prstGeom prst="rect">
            <a:avLst/>
          </a:prstGeom>
        </p:spPr>
      </p:pic>
      <p:sp>
        <p:nvSpPr>
          <p:cNvPr id="11266" name="Title 1"/>
          <p:cNvSpPr>
            <a:spLocks noGrp="1"/>
          </p:cNvSpPr>
          <p:nvPr>
            <p:ph type="title"/>
          </p:nvPr>
        </p:nvSpPr>
        <p:spPr>
          <a:xfrm>
            <a:off x="2243455" y="444500"/>
            <a:ext cx="9275445" cy="628650"/>
          </a:xfrm>
        </p:spPr>
        <p:txBody>
          <a:bodyPr vert="horz" wrap="square" lIns="91440" tIns="45720" rIns="91440" bIns="45720" anchor="ctr" anchorCtr="0">
            <a:normAutofit fontScale="90000"/>
          </a:bodyPr>
          <a:lstStyle/>
          <a:p>
            <a:pPr algn="l"/>
            <a:r>
              <a:rPr lang="vi-VN" altLang="en-US" noProof="0" dirty="0" err="1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Calibri" panose="020F0502020204030204" charset="0"/>
                <a:sym typeface="+mn-ea"/>
              </a:rPr>
              <a:t>3</a:t>
            </a:r>
            <a:r>
              <a:rPr lang="en-US" noProof="0" err="1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+mn-ea"/>
              </a:rPr>
              <a:t>. </a:t>
            </a:r>
            <a:r>
              <a:rPr lang="en-US" altLang="en-US" noProof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Calibri" panose="020F0502020204030204" charset="0"/>
                <a:sym typeface="+mn-ea"/>
              </a:rPr>
              <a:t>Xây dựng ứng dụng</a:t>
            </a:r>
            <a:endParaRPr lang="vi-VN" altLang="en-US" noProof="0" dirty="0" err="1">
              <a:ln>
                <a:noFill/>
              </a:ln>
              <a:solidFill>
                <a:schemeClr val="accent5">
                  <a:lumMod val="75000"/>
                </a:schemeClr>
              </a:solidFill>
              <a:effectLst/>
              <a:uLnTx/>
              <a:uFillTx/>
              <a:latin typeface="Calibri" panose="020F0502020204030204" charset="0"/>
              <a:ea typeface="+mn-ea"/>
              <a:cs typeface="Calibri" panose="020F0502020204030204" charset="0"/>
              <a:sym typeface="+mn-ea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551940" y="1228725"/>
            <a:ext cx="9674860" cy="1778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57253" y="6313818"/>
            <a:ext cx="2743200" cy="365125"/>
          </a:xfrm>
        </p:spPr>
        <p:txBody>
          <a:bodyPr/>
          <a:lstStyle/>
          <a:p>
            <a:fld id="{9B618960-8005-486C-9A75-10CB2AAC16F9}" type="slidenum">
              <a:rPr lang="en-US" smtClean="0"/>
              <a:t>24</a:t>
            </a:fld>
            <a:endParaRPr lang="en-US"/>
          </a:p>
        </p:txBody>
      </p:sp>
      <p:sp>
        <p:nvSpPr>
          <p:cNvPr id="7" name="Text Box 17">
            <a:extLst>
              <a:ext uri="{FF2B5EF4-FFF2-40B4-BE49-F238E27FC236}">
                <a16:creationId xmlns:a16="http://schemas.microsoft.com/office/drawing/2014/main" id="{9EC506FC-D432-329A-E1D3-CF230241EAD3}"/>
              </a:ext>
            </a:extLst>
          </p:cNvPr>
          <p:cNvSpPr txBox="1"/>
          <p:nvPr/>
        </p:nvSpPr>
        <p:spPr>
          <a:xfrm>
            <a:off x="1038860" y="1322361"/>
            <a:ext cx="526863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30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3</a:t>
            </a:r>
            <a:r>
              <a:rPr lang="vi-VN" altLang="en-US" sz="30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.</a:t>
            </a:r>
            <a:r>
              <a:rPr lang="en-US" altLang="en-US" sz="30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2</a:t>
            </a:r>
            <a:r>
              <a:rPr lang="vi-VN" altLang="en-US" sz="30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 </a:t>
            </a:r>
            <a:r>
              <a:rPr lang="en-US" altLang="en-US" sz="30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Xử lý chính</a:t>
            </a:r>
            <a:endParaRPr lang="vi-VN" altLang="en-US" sz="3000">
              <a:solidFill>
                <a:schemeClr val="accent1">
                  <a:lumMod val="50000"/>
                </a:schemeClr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8" name="Text Box 17">
            <a:extLst>
              <a:ext uri="{FF2B5EF4-FFF2-40B4-BE49-F238E27FC236}">
                <a16:creationId xmlns:a16="http://schemas.microsoft.com/office/drawing/2014/main" id="{DE517B74-CDC7-64CF-35FC-0228E5D8B507}"/>
              </a:ext>
            </a:extLst>
          </p:cNvPr>
          <p:cNvSpPr txBox="1"/>
          <p:nvPr/>
        </p:nvSpPr>
        <p:spPr>
          <a:xfrm>
            <a:off x="693627" y="6048609"/>
            <a:ext cx="170575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30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Filter</a:t>
            </a:r>
            <a:endParaRPr lang="vi-VN" altLang="en-US" sz="3000">
              <a:solidFill>
                <a:schemeClr val="accent1">
                  <a:lumMod val="50000"/>
                </a:schemeClr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130F76-37C1-34AF-1543-25227C94C1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9378" y="2002652"/>
            <a:ext cx="7164153" cy="4062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2983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image1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43865" y="288925"/>
            <a:ext cx="922020" cy="939800"/>
          </a:xfrm>
          <a:prstGeom prst="rect">
            <a:avLst/>
          </a:prstGeom>
        </p:spPr>
      </p:pic>
      <p:sp>
        <p:nvSpPr>
          <p:cNvPr id="11266" name="Title 1"/>
          <p:cNvSpPr>
            <a:spLocks noGrp="1"/>
          </p:cNvSpPr>
          <p:nvPr>
            <p:ph type="title"/>
          </p:nvPr>
        </p:nvSpPr>
        <p:spPr>
          <a:xfrm>
            <a:off x="2243455" y="444500"/>
            <a:ext cx="9275445" cy="628650"/>
          </a:xfrm>
        </p:spPr>
        <p:txBody>
          <a:bodyPr vert="horz" wrap="square" lIns="91440" tIns="45720" rIns="91440" bIns="45720" anchor="ctr" anchorCtr="0">
            <a:normAutofit fontScale="90000"/>
          </a:bodyPr>
          <a:lstStyle/>
          <a:p>
            <a:pPr algn="l"/>
            <a:r>
              <a:rPr lang="vi-VN" altLang="en-US" noProof="0" dirty="0" err="1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Calibri" panose="020F0502020204030204" charset="0"/>
                <a:sym typeface="+mn-ea"/>
              </a:rPr>
              <a:t>3</a:t>
            </a:r>
            <a:r>
              <a:rPr lang="en-US" noProof="0" err="1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+mn-ea"/>
              </a:rPr>
              <a:t>. </a:t>
            </a:r>
            <a:r>
              <a:rPr lang="en-US" altLang="en-US" noProof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Calibri" panose="020F0502020204030204" charset="0"/>
                <a:sym typeface="+mn-ea"/>
              </a:rPr>
              <a:t>Xây dựng ứng dụng</a:t>
            </a:r>
            <a:endParaRPr lang="vi-VN" altLang="en-US" noProof="0" dirty="0" err="1">
              <a:ln>
                <a:noFill/>
              </a:ln>
              <a:solidFill>
                <a:schemeClr val="accent5">
                  <a:lumMod val="75000"/>
                </a:schemeClr>
              </a:solidFill>
              <a:effectLst/>
              <a:uLnTx/>
              <a:uFillTx/>
              <a:latin typeface="Calibri" panose="020F0502020204030204" charset="0"/>
              <a:ea typeface="+mn-ea"/>
              <a:cs typeface="Calibri" panose="020F0502020204030204" charset="0"/>
              <a:sym typeface="+mn-ea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551940" y="1228725"/>
            <a:ext cx="9674860" cy="1778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57253" y="6313818"/>
            <a:ext cx="2743200" cy="365125"/>
          </a:xfrm>
        </p:spPr>
        <p:txBody>
          <a:bodyPr/>
          <a:lstStyle/>
          <a:p>
            <a:fld id="{9B618960-8005-486C-9A75-10CB2AAC16F9}" type="slidenum">
              <a:rPr lang="en-US" smtClean="0"/>
              <a:t>25</a:t>
            </a:fld>
            <a:endParaRPr lang="en-US"/>
          </a:p>
        </p:txBody>
      </p:sp>
      <p:sp>
        <p:nvSpPr>
          <p:cNvPr id="7" name="Text Box 17">
            <a:extLst>
              <a:ext uri="{FF2B5EF4-FFF2-40B4-BE49-F238E27FC236}">
                <a16:creationId xmlns:a16="http://schemas.microsoft.com/office/drawing/2014/main" id="{9EC506FC-D432-329A-E1D3-CF230241EAD3}"/>
              </a:ext>
            </a:extLst>
          </p:cNvPr>
          <p:cNvSpPr txBox="1"/>
          <p:nvPr/>
        </p:nvSpPr>
        <p:spPr>
          <a:xfrm>
            <a:off x="1038860" y="1322361"/>
            <a:ext cx="526863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30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3</a:t>
            </a:r>
            <a:r>
              <a:rPr lang="vi-VN" altLang="en-US" sz="30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.</a:t>
            </a:r>
            <a:r>
              <a:rPr lang="en-US" altLang="en-US" sz="30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2</a:t>
            </a:r>
            <a:r>
              <a:rPr lang="vi-VN" altLang="en-US" sz="30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 </a:t>
            </a:r>
            <a:r>
              <a:rPr lang="en-US" altLang="en-US" sz="30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Xử lý chính</a:t>
            </a:r>
            <a:endParaRPr lang="vi-VN" altLang="en-US" sz="3000">
              <a:solidFill>
                <a:schemeClr val="accent1">
                  <a:lumMod val="50000"/>
                </a:schemeClr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8" name="Text Box 17">
            <a:extLst>
              <a:ext uri="{FF2B5EF4-FFF2-40B4-BE49-F238E27FC236}">
                <a16:creationId xmlns:a16="http://schemas.microsoft.com/office/drawing/2014/main" id="{DE517B74-CDC7-64CF-35FC-0228E5D8B507}"/>
              </a:ext>
            </a:extLst>
          </p:cNvPr>
          <p:cNvSpPr txBox="1"/>
          <p:nvPr/>
        </p:nvSpPr>
        <p:spPr>
          <a:xfrm>
            <a:off x="693627" y="6048609"/>
            <a:ext cx="170575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30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OCR</a:t>
            </a:r>
            <a:endParaRPr lang="vi-VN" altLang="en-US" sz="3000">
              <a:solidFill>
                <a:schemeClr val="accent1">
                  <a:lumMod val="50000"/>
                </a:schemeClr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F02B39-FF46-16AE-9D07-BDEEBCF8F9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2605" y="1952215"/>
            <a:ext cx="5030301" cy="4079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2673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image1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43865" y="288925"/>
            <a:ext cx="922020" cy="939800"/>
          </a:xfrm>
          <a:prstGeom prst="rect">
            <a:avLst/>
          </a:prstGeom>
        </p:spPr>
      </p:pic>
      <p:sp>
        <p:nvSpPr>
          <p:cNvPr id="11266" name="Title 1"/>
          <p:cNvSpPr>
            <a:spLocks noGrp="1"/>
          </p:cNvSpPr>
          <p:nvPr>
            <p:ph type="title"/>
          </p:nvPr>
        </p:nvSpPr>
        <p:spPr>
          <a:xfrm>
            <a:off x="2243455" y="444500"/>
            <a:ext cx="9275445" cy="628650"/>
          </a:xfrm>
        </p:spPr>
        <p:txBody>
          <a:bodyPr vert="horz" wrap="square" lIns="91440" tIns="45720" rIns="91440" bIns="45720" anchor="ctr" anchorCtr="0">
            <a:normAutofit fontScale="90000"/>
          </a:bodyPr>
          <a:lstStyle/>
          <a:p>
            <a:pPr algn="l"/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Calibri" panose="020F0502020204030204" charset="0"/>
                <a:ea typeface="+mn-ea"/>
                <a:cs typeface="Calibri" panose="020F0502020204030204" charset="0"/>
                <a:sym typeface="+mn-ea"/>
              </a:rPr>
              <a:t>4</a:t>
            </a:r>
            <a:r>
              <a:rPr lang="en-US" noProof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+mn-ea"/>
              </a:rPr>
              <a:t>. </a:t>
            </a:r>
            <a:r>
              <a:rPr lang="en-US" altLang="en-US" noProof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Calibri" panose="020F0502020204030204" charset="0"/>
                <a:sym typeface="+mn-ea"/>
              </a:rPr>
              <a:t>Kết quả và nhân xét</a:t>
            </a:r>
            <a:endParaRPr lang="vi-VN" altLang="en-US" noProof="0" dirty="0" err="1">
              <a:ln>
                <a:noFill/>
              </a:ln>
              <a:solidFill>
                <a:schemeClr val="accent5">
                  <a:lumMod val="75000"/>
                </a:schemeClr>
              </a:solidFill>
              <a:effectLst/>
              <a:uLnTx/>
              <a:uFillTx/>
              <a:latin typeface="Calibri" panose="020F0502020204030204" charset="0"/>
              <a:ea typeface="+mn-ea"/>
              <a:cs typeface="Calibri" panose="020F0502020204030204" charset="0"/>
              <a:sym typeface="+mn-ea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551940" y="1228725"/>
            <a:ext cx="9674860" cy="1778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57253" y="6313818"/>
            <a:ext cx="2743200" cy="365125"/>
          </a:xfrm>
        </p:spPr>
        <p:txBody>
          <a:bodyPr/>
          <a:lstStyle/>
          <a:p>
            <a:fld id="{9B618960-8005-486C-9A75-10CB2AAC16F9}" type="slidenum">
              <a:rPr lang="en-US" smtClean="0"/>
              <a:t>26</a:t>
            </a:fld>
            <a:endParaRPr lang="en-US"/>
          </a:p>
        </p:txBody>
      </p:sp>
      <p:sp>
        <p:nvSpPr>
          <p:cNvPr id="7" name="Text Box 17">
            <a:extLst>
              <a:ext uri="{FF2B5EF4-FFF2-40B4-BE49-F238E27FC236}">
                <a16:creationId xmlns:a16="http://schemas.microsoft.com/office/drawing/2014/main" id="{9EC506FC-D432-329A-E1D3-CF230241EAD3}"/>
              </a:ext>
            </a:extLst>
          </p:cNvPr>
          <p:cNvSpPr txBox="1"/>
          <p:nvPr/>
        </p:nvSpPr>
        <p:spPr>
          <a:xfrm>
            <a:off x="1038860" y="1322361"/>
            <a:ext cx="526863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30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4</a:t>
            </a:r>
            <a:r>
              <a:rPr lang="vi-VN" altLang="en-US" sz="30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.</a:t>
            </a:r>
            <a:r>
              <a:rPr lang="en-US" altLang="en-US" sz="30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1</a:t>
            </a:r>
            <a:r>
              <a:rPr lang="vi-VN" altLang="en-US" sz="30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 </a:t>
            </a:r>
            <a:r>
              <a:rPr lang="en-US" altLang="en-US" sz="30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Kết quả xử lý Inpaint</a:t>
            </a:r>
            <a:endParaRPr lang="vi-VN" altLang="en-US" sz="3000">
              <a:solidFill>
                <a:schemeClr val="accent1">
                  <a:lumMod val="50000"/>
                </a:schemeClr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8" name="Text Box 17">
            <a:extLst>
              <a:ext uri="{FF2B5EF4-FFF2-40B4-BE49-F238E27FC236}">
                <a16:creationId xmlns:a16="http://schemas.microsoft.com/office/drawing/2014/main" id="{DE517B74-CDC7-64CF-35FC-0228E5D8B507}"/>
              </a:ext>
            </a:extLst>
          </p:cNvPr>
          <p:cNvSpPr txBox="1"/>
          <p:nvPr/>
        </p:nvSpPr>
        <p:spPr>
          <a:xfrm>
            <a:off x="537704" y="5984887"/>
            <a:ext cx="170575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30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Inpaint</a:t>
            </a:r>
            <a:endParaRPr lang="vi-VN" altLang="en-US" sz="3000">
              <a:solidFill>
                <a:schemeClr val="accent1">
                  <a:lumMod val="50000"/>
                </a:schemeClr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AE3689-5B11-A0EB-B41D-60F4ED544F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320" y="2059812"/>
            <a:ext cx="5837426" cy="3093988"/>
          </a:xfrm>
          <a:prstGeom prst="rect">
            <a:avLst/>
          </a:prstGeom>
        </p:spPr>
      </p:pic>
      <p:sp>
        <p:nvSpPr>
          <p:cNvPr id="6" name="Text Box 17">
            <a:extLst>
              <a:ext uri="{FF2B5EF4-FFF2-40B4-BE49-F238E27FC236}">
                <a16:creationId xmlns:a16="http://schemas.microsoft.com/office/drawing/2014/main" id="{6590E60E-4DA6-BCBB-EC93-AAA08659A4D0}"/>
              </a:ext>
            </a:extLst>
          </p:cNvPr>
          <p:cNvSpPr txBox="1"/>
          <p:nvPr/>
        </p:nvSpPr>
        <p:spPr>
          <a:xfrm>
            <a:off x="2243455" y="5309404"/>
            <a:ext cx="17057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n-US" sz="24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Input </a:t>
            </a:r>
            <a:endParaRPr lang="vi-VN" altLang="en-US" sz="2400">
              <a:solidFill>
                <a:schemeClr val="accent1">
                  <a:lumMod val="50000"/>
                </a:schemeClr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pic>
        <p:nvPicPr>
          <p:cNvPr id="10" name="Picture 9" descr="A person standing on a street&#10;&#10;Description automatically generated">
            <a:extLst>
              <a:ext uri="{FF2B5EF4-FFF2-40B4-BE49-F238E27FC236}">
                <a16:creationId xmlns:a16="http://schemas.microsoft.com/office/drawing/2014/main" id="{70D34AA5-AF67-D425-7264-7982D5F0206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059812"/>
            <a:ext cx="5672311" cy="3093988"/>
          </a:xfrm>
          <a:prstGeom prst="rect">
            <a:avLst/>
          </a:prstGeom>
        </p:spPr>
      </p:pic>
      <p:sp>
        <p:nvSpPr>
          <p:cNvPr id="11" name="Text Box 17">
            <a:extLst>
              <a:ext uri="{FF2B5EF4-FFF2-40B4-BE49-F238E27FC236}">
                <a16:creationId xmlns:a16="http://schemas.microsoft.com/office/drawing/2014/main" id="{9F341A0E-8AC9-A691-BA2C-AE7018DF00E8}"/>
              </a:ext>
            </a:extLst>
          </p:cNvPr>
          <p:cNvSpPr txBox="1"/>
          <p:nvPr/>
        </p:nvSpPr>
        <p:spPr>
          <a:xfrm>
            <a:off x="8203019" y="5272143"/>
            <a:ext cx="17057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n-US" sz="24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Output </a:t>
            </a:r>
            <a:endParaRPr lang="vi-VN" altLang="en-US" sz="2400">
              <a:solidFill>
                <a:schemeClr val="accent1">
                  <a:lumMod val="50000"/>
                </a:schemeClr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00983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image1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43865" y="288925"/>
            <a:ext cx="922020" cy="939800"/>
          </a:xfrm>
          <a:prstGeom prst="rect">
            <a:avLst/>
          </a:prstGeom>
        </p:spPr>
      </p:pic>
      <p:sp>
        <p:nvSpPr>
          <p:cNvPr id="11266" name="Title 1"/>
          <p:cNvSpPr>
            <a:spLocks noGrp="1"/>
          </p:cNvSpPr>
          <p:nvPr>
            <p:ph type="title"/>
          </p:nvPr>
        </p:nvSpPr>
        <p:spPr>
          <a:xfrm>
            <a:off x="2243455" y="444500"/>
            <a:ext cx="9275445" cy="628650"/>
          </a:xfrm>
        </p:spPr>
        <p:txBody>
          <a:bodyPr vert="horz" wrap="square" lIns="91440" tIns="45720" rIns="91440" bIns="45720" anchor="ctr" anchorCtr="0">
            <a:normAutofit fontScale="90000"/>
          </a:bodyPr>
          <a:lstStyle/>
          <a:p>
            <a:pPr algn="l"/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Calibri" panose="020F0502020204030204" charset="0"/>
                <a:ea typeface="+mn-ea"/>
                <a:cs typeface="Calibri" panose="020F0502020204030204" charset="0"/>
                <a:sym typeface="+mn-ea"/>
              </a:rPr>
              <a:t>4</a:t>
            </a:r>
            <a:r>
              <a:rPr lang="en-US" noProof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+mn-ea"/>
              </a:rPr>
              <a:t>. </a:t>
            </a:r>
            <a:r>
              <a:rPr lang="en-US" altLang="en-US" noProof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Calibri" panose="020F0502020204030204" charset="0"/>
                <a:sym typeface="+mn-ea"/>
              </a:rPr>
              <a:t>Kết quả và nhân xét</a:t>
            </a:r>
            <a:endParaRPr lang="vi-VN" altLang="en-US" noProof="0" dirty="0" err="1">
              <a:ln>
                <a:noFill/>
              </a:ln>
              <a:solidFill>
                <a:schemeClr val="accent5">
                  <a:lumMod val="75000"/>
                </a:schemeClr>
              </a:solidFill>
              <a:effectLst/>
              <a:uLnTx/>
              <a:uFillTx/>
              <a:latin typeface="Calibri" panose="020F0502020204030204" charset="0"/>
              <a:ea typeface="+mn-ea"/>
              <a:cs typeface="Calibri" panose="020F0502020204030204" charset="0"/>
              <a:sym typeface="+mn-ea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551940" y="1228725"/>
            <a:ext cx="9674860" cy="1778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57253" y="6313818"/>
            <a:ext cx="2743200" cy="365125"/>
          </a:xfrm>
        </p:spPr>
        <p:txBody>
          <a:bodyPr/>
          <a:lstStyle/>
          <a:p>
            <a:fld id="{9B618960-8005-486C-9A75-10CB2AAC16F9}" type="slidenum">
              <a:rPr lang="en-US" smtClean="0"/>
              <a:t>27</a:t>
            </a:fld>
            <a:endParaRPr lang="en-US"/>
          </a:p>
        </p:txBody>
      </p:sp>
      <p:sp>
        <p:nvSpPr>
          <p:cNvPr id="7" name="Text Box 17">
            <a:extLst>
              <a:ext uri="{FF2B5EF4-FFF2-40B4-BE49-F238E27FC236}">
                <a16:creationId xmlns:a16="http://schemas.microsoft.com/office/drawing/2014/main" id="{9EC506FC-D432-329A-E1D3-CF230241EAD3}"/>
              </a:ext>
            </a:extLst>
          </p:cNvPr>
          <p:cNvSpPr txBox="1"/>
          <p:nvPr/>
        </p:nvSpPr>
        <p:spPr>
          <a:xfrm>
            <a:off x="1038860" y="1322361"/>
            <a:ext cx="526863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30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4</a:t>
            </a:r>
            <a:r>
              <a:rPr lang="vi-VN" altLang="en-US" sz="30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.</a:t>
            </a:r>
            <a:r>
              <a:rPr lang="en-US" altLang="en-US" sz="30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1</a:t>
            </a:r>
            <a:r>
              <a:rPr lang="vi-VN" altLang="en-US" sz="30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 </a:t>
            </a:r>
            <a:r>
              <a:rPr lang="en-US" altLang="en-US" sz="30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Kết quả xử lý Inpaint</a:t>
            </a:r>
            <a:endParaRPr lang="vi-VN" altLang="en-US" sz="3000">
              <a:solidFill>
                <a:schemeClr val="accent1">
                  <a:lumMod val="50000"/>
                </a:schemeClr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8" name="Text Box 17">
            <a:extLst>
              <a:ext uri="{FF2B5EF4-FFF2-40B4-BE49-F238E27FC236}">
                <a16:creationId xmlns:a16="http://schemas.microsoft.com/office/drawing/2014/main" id="{DE517B74-CDC7-64CF-35FC-0228E5D8B507}"/>
              </a:ext>
            </a:extLst>
          </p:cNvPr>
          <p:cNvSpPr txBox="1"/>
          <p:nvPr/>
        </p:nvSpPr>
        <p:spPr>
          <a:xfrm>
            <a:off x="537704" y="5984887"/>
            <a:ext cx="170575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30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Inpaint</a:t>
            </a:r>
            <a:endParaRPr lang="vi-VN" altLang="en-US" sz="3000">
              <a:solidFill>
                <a:schemeClr val="accent1">
                  <a:lumMod val="50000"/>
                </a:schemeClr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6" name="Text Box 17">
            <a:extLst>
              <a:ext uri="{FF2B5EF4-FFF2-40B4-BE49-F238E27FC236}">
                <a16:creationId xmlns:a16="http://schemas.microsoft.com/office/drawing/2014/main" id="{6590E60E-4DA6-BCBB-EC93-AAA08659A4D0}"/>
              </a:ext>
            </a:extLst>
          </p:cNvPr>
          <p:cNvSpPr txBox="1"/>
          <p:nvPr/>
        </p:nvSpPr>
        <p:spPr>
          <a:xfrm>
            <a:off x="2243455" y="5309404"/>
            <a:ext cx="17057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n-US" sz="24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Input </a:t>
            </a:r>
            <a:endParaRPr lang="vi-VN" altLang="en-US" sz="2400">
              <a:solidFill>
                <a:schemeClr val="accent1">
                  <a:lumMod val="50000"/>
                </a:schemeClr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1" name="Text Box 17">
            <a:extLst>
              <a:ext uri="{FF2B5EF4-FFF2-40B4-BE49-F238E27FC236}">
                <a16:creationId xmlns:a16="http://schemas.microsoft.com/office/drawing/2014/main" id="{9F341A0E-8AC9-A691-BA2C-AE7018DF00E8}"/>
              </a:ext>
            </a:extLst>
          </p:cNvPr>
          <p:cNvSpPr txBox="1"/>
          <p:nvPr/>
        </p:nvSpPr>
        <p:spPr>
          <a:xfrm>
            <a:off x="8203019" y="5272143"/>
            <a:ext cx="17057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n-US" sz="24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Output </a:t>
            </a:r>
            <a:endParaRPr lang="vi-VN" altLang="en-US" sz="2400">
              <a:solidFill>
                <a:schemeClr val="accent1">
                  <a:lumMod val="50000"/>
                </a:schemeClr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CF7D18E-F712-1B53-798E-74D831A674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875" y="2121696"/>
            <a:ext cx="4595813" cy="3187708"/>
          </a:xfrm>
          <a:prstGeom prst="rect">
            <a:avLst/>
          </a:prstGeom>
        </p:spPr>
      </p:pic>
      <p:pic>
        <p:nvPicPr>
          <p:cNvPr id="12" name="Picture 11" descr="A cartoon of a house with flowers and a fence&#10;&#10;Description automatically generated">
            <a:extLst>
              <a:ext uri="{FF2B5EF4-FFF2-40B4-BE49-F238E27FC236}">
                <a16:creationId xmlns:a16="http://schemas.microsoft.com/office/drawing/2014/main" id="{1E20D2CA-F815-4F46-5E1A-BDACA0573A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1314" y="2137985"/>
            <a:ext cx="4516018" cy="3134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7254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erson standing on a street&#10;&#10;Description automatically generated">
            <a:extLst>
              <a:ext uri="{FF2B5EF4-FFF2-40B4-BE49-F238E27FC236}">
                <a16:creationId xmlns:a16="http://schemas.microsoft.com/office/drawing/2014/main" id="{70D34AA5-AF67-D425-7264-7982D5F0206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20" y="4267374"/>
            <a:ext cx="3818886" cy="2083028"/>
          </a:xfrm>
          <a:prstGeom prst="rect">
            <a:avLst/>
          </a:prstGeom>
        </p:spPr>
      </p:pic>
      <p:pic>
        <p:nvPicPr>
          <p:cNvPr id="389" name="image1.pn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443865" y="288925"/>
            <a:ext cx="922020" cy="939800"/>
          </a:xfrm>
          <a:prstGeom prst="rect">
            <a:avLst/>
          </a:prstGeom>
        </p:spPr>
      </p:pic>
      <p:sp>
        <p:nvSpPr>
          <p:cNvPr id="11266" name="Title 1"/>
          <p:cNvSpPr>
            <a:spLocks noGrp="1"/>
          </p:cNvSpPr>
          <p:nvPr>
            <p:ph type="title"/>
          </p:nvPr>
        </p:nvSpPr>
        <p:spPr>
          <a:xfrm>
            <a:off x="2243455" y="444500"/>
            <a:ext cx="9275445" cy="628650"/>
          </a:xfrm>
        </p:spPr>
        <p:txBody>
          <a:bodyPr vert="horz" wrap="square" lIns="91440" tIns="45720" rIns="91440" bIns="45720" anchor="ctr" anchorCtr="0">
            <a:normAutofit fontScale="90000"/>
          </a:bodyPr>
          <a:lstStyle/>
          <a:p>
            <a:pPr algn="l"/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Calibri" panose="020F0502020204030204" charset="0"/>
                <a:ea typeface="+mn-ea"/>
                <a:cs typeface="Calibri" panose="020F0502020204030204" charset="0"/>
                <a:sym typeface="+mn-ea"/>
              </a:rPr>
              <a:t>4</a:t>
            </a:r>
            <a:r>
              <a:rPr lang="en-US" noProof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+mn-ea"/>
              </a:rPr>
              <a:t>. </a:t>
            </a:r>
            <a:r>
              <a:rPr lang="en-US" altLang="en-US" noProof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Calibri" panose="020F0502020204030204" charset="0"/>
                <a:sym typeface="+mn-ea"/>
              </a:rPr>
              <a:t>Kết quả và nhân xét</a:t>
            </a:r>
            <a:endParaRPr lang="vi-VN" altLang="en-US" noProof="0" dirty="0" err="1">
              <a:ln>
                <a:noFill/>
              </a:ln>
              <a:solidFill>
                <a:schemeClr val="accent5">
                  <a:lumMod val="75000"/>
                </a:schemeClr>
              </a:solidFill>
              <a:effectLst/>
              <a:uLnTx/>
              <a:uFillTx/>
              <a:latin typeface="Calibri" panose="020F0502020204030204" charset="0"/>
              <a:ea typeface="+mn-ea"/>
              <a:cs typeface="Calibri" panose="020F0502020204030204" charset="0"/>
              <a:sym typeface="+mn-ea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551940" y="1228725"/>
            <a:ext cx="9674860" cy="1778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57253" y="6313818"/>
            <a:ext cx="2743200" cy="365125"/>
          </a:xfrm>
        </p:spPr>
        <p:txBody>
          <a:bodyPr/>
          <a:lstStyle/>
          <a:p>
            <a:fld id="{9B618960-8005-486C-9A75-10CB2AAC16F9}" type="slidenum">
              <a:rPr lang="en-US" smtClean="0"/>
              <a:t>28</a:t>
            </a:fld>
            <a:endParaRPr lang="en-US"/>
          </a:p>
        </p:txBody>
      </p:sp>
      <p:sp>
        <p:nvSpPr>
          <p:cNvPr id="7" name="Text Box 17">
            <a:extLst>
              <a:ext uri="{FF2B5EF4-FFF2-40B4-BE49-F238E27FC236}">
                <a16:creationId xmlns:a16="http://schemas.microsoft.com/office/drawing/2014/main" id="{9EC506FC-D432-329A-E1D3-CF230241EAD3}"/>
              </a:ext>
            </a:extLst>
          </p:cNvPr>
          <p:cNvSpPr txBox="1"/>
          <p:nvPr/>
        </p:nvSpPr>
        <p:spPr>
          <a:xfrm>
            <a:off x="1038860" y="1322361"/>
            <a:ext cx="526863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30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4</a:t>
            </a:r>
            <a:r>
              <a:rPr lang="vi-VN" altLang="en-US" sz="30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.</a:t>
            </a:r>
            <a:r>
              <a:rPr lang="en-US" altLang="en-US" sz="30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1</a:t>
            </a:r>
            <a:r>
              <a:rPr lang="vi-VN" altLang="en-US" sz="30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 </a:t>
            </a:r>
            <a:r>
              <a:rPr lang="en-US" altLang="en-US" sz="30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Kết quả xử lý Inpaint</a:t>
            </a:r>
            <a:endParaRPr lang="vi-VN" altLang="en-US" sz="3000">
              <a:solidFill>
                <a:schemeClr val="accent1">
                  <a:lumMod val="50000"/>
                </a:schemeClr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8" name="Text Box 17">
            <a:extLst>
              <a:ext uri="{FF2B5EF4-FFF2-40B4-BE49-F238E27FC236}">
                <a16:creationId xmlns:a16="http://schemas.microsoft.com/office/drawing/2014/main" id="{DE517B74-CDC7-64CF-35FC-0228E5D8B507}"/>
              </a:ext>
            </a:extLst>
          </p:cNvPr>
          <p:cNvSpPr txBox="1"/>
          <p:nvPr/>
        </p:nvSpPr>
        <p:spPr>
          <a:xfrm>
            <a:off x="443865" y="6313818"/>
            <a:ext cx="170575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30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Inpaint</a:t>
            </a:r>
            <a:endParaRPr lang="vi-VN" altLang="en-US" sz="3000">
              <a:solidFill>
                <a:schemeClr val="accent1">
                  <a:lumMod val="50000"/>
                </a:schemeClr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AE3689-5B11-A0EB-B41D-60F4ED544F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320" y="2059812"/>
            <a:ext cx="3818886" cy="2024109"/>
          </a:xfrm>
          <a:prstGeom prst="rect">
            <a:avLst/>
          </a:prstGeom>
        </p:spPr>
      </p:pic>
      <p:sp>
        <p:nvSpPr>
          <p:cNvPr id="6" name="Text Box 17">
            <a:extLst>
              <a:ext uri="{FF2B5EF4-FFF2-40B4-BE49-F238E27FC236}">
                <a16:creationId xmlns:a16="http://schemas.microsoft.com/office/drawing/2014/main" id="{6590E60E-4DA6-BCBB-EC93-AAA08659A4D0}"/>
              </a:ext>
            </a:extLst>
          </p:cNvPr>
          <p:cNvSpPr txBox="1"/>
          <p:nvPr/>
        </p:nvSpPr>
        <p:spPr>
          <a:xfrm>
            <a:off x="3898956" y="2958205"/>
            <a:ext cx="9849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n-US" sz="20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Input </a:t>
            </a:r>
            <a:endParaRPr lang="vi-VN" altLang="en-US" sz="2000">
              <a:solidFill>
                <a:schemeClr val="accent1">
                  <a:lumMod val="50000"/>
                </a:schemeClr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1" name="Text Box 17">
            <a:extLst>
              <a:ext uri="{FF2B5EF4-FFF2-40B4-BE49-F238E27FC236}">
                <a16:creationId xmlns:a16="http://schemas.microsoft.com/office/drawing/2014/main" id="{9F341A0E-8AC9-A691-BA2C-AE7018DF00E8}"/>
              </a:ext>
            </a:extLst>
          </p:cNvPr>
          <p:cNvSpPr txBox="1"/>
          <p:nvPr/>
        </p:nvSpPr>
        <p:spPr>
          <a:xfrm>
            <a:off x="3898956" y="5174897"/>
            <a:ext cx="10854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n-US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Output</a:t>
            </a:r>
            <a:r>
              <a:rPr lang="en-US" altLang="en-US" sz="24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 </a:t>
            </a:r>
            <a:endParaRPr lang="vi-VN" altLang="en-US" sz="2400">
              <a:solidFill>
                <a:schemeClr val="accent1">
                  <a:lumMod val="50000"/>
                </a:schemeClr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2" name="Text Box 17">
            <a:extLst>
              <a:ext uri="{FF2B5EF4-FFF2-40B4-BE49-F238E27FC236}">
                <a16:creationId xmlns:a16="http://schemas.microsoft.com/office/drawing/2014/main" id="{62512435-85DF-6CAE-1E5A-21C44A9C8560}"/>
              </a:ext>
            </a:extLst>
          </p:cNvPr>
          <p:cNvSpPr txBox="1"/>
          <p:nvPr/>
        </p:nvSpPr>
        <p:spPr>
          <a:xfrm>
            <a:off x="5375213" y="3011935"/>
            <a:ext cx="526863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20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Nhận xét: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en-US" sz="20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Inpaint xử lý tái tạo vùng ảnh tốt, khi vùng biên giới tái tạo là đồng nhất về màu sắc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en-US" sz="20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Inpaint có hiện tượng mờ, do tính chất tuyến tính của thuật toán FFM</a:t>
            </a:r>
            <a:endParaRPr lang="vi-VN" altLang="en-US" sz="2000">
              <a:solidFill>
                <a:schemeClr val="accent1">
                  <a:lumMod val="50000"/>
                </a:schemeClr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98794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image1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43865" y="288925"/>
            <a:ext cx="922020" cy="939800"/>
          </a:xfrm>
          <a:prstGeom prst="rect">
            <a:avLst/>
          </a:prstGeom>
        </p:spPr>
      </p:pic>
      <p:sp>
        <p:nvSpPr>
          <p:cNvPr id="11266" name="Title 1"/>
          <p:cNvSpPr>
            <a:spLocks noGrp="1"/>
          </p:cNvSpPr>
          <p:nvPr>
            <p:ph type="title"/>
          </p:nvPr>
        </p:nvSpPr>
        <p:spPr>
          <a:xfrm>
            <a:off x="2243455" y="444500"/>
            <a:ext cx="9275445" cy="628650"/>
          </a:xfrm>
        </p:spPr>
        <p:txBody>
          <a:bodyPr vert="horz" wrap="square" lIns="91440" tIns="45720" rIns="91440" bIns="45720" anchor="ctr" anchorCtr="0">
            <a:normAutofit fontScale="90000"/>
          </a:bodyPr>
          <a:lstStyle/>
          <a:p>
            <a:pPr algn="l"/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Calibri" panose="020F0502020204030204" charset="0"/>
                <a:ea typeface="+mn-ea"/>
                <a:cs typeface="Calibri" panose="020F0502020204030204" charset="0"/>
                <a:sym typeface="+mn-ea"/>
              </a:rPr>
              <a:t>4</a:t>
            </a:r>
            <a:r>
              <a:rPr lang="en-US" noProof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+mn-ea"/>
              </a:rPr>
              <a:t>. </a:t>
            </a:r>
            <a:r>
              <a:rPr lang="en-US" altLang="en-US" noProof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Calibri" panose="020F0502020204030204" charset="0"/>
                <a:sym typeface="+mn-ea"/>
              </a:rPr>
              <a:t>Kết quả và nhân xét</a:t>
            </a:r>
            <a:endParaRPr lang="vi-VN" altLang="en-US" noProof="0" dirty="0" err="1">
              <a:ln>
                <a:noFill/>
              </a:ln>
              <a:solidFill>
                <a:schemeClr val="accent5">
                  <a:lumMod val="75000"/>
                </a:schemeClr>
              </a:solidFill>
              <a:effectLst/>
              <a:uLnTx/>
              <a:uFillTx/>
              <a:latin typeface="Calibri" panose="020F0502020204030204" charset="0"/>
              <a:ea typeface="+mn-ea"/>
              <a:cs typeface="Calibri" panose="020F0502020204030204" charset="0"/>
              <a:sym typeface="+mn-ea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551940" y="1228725"/>
            <a:ext cx="9674860" cy="1778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57253" y="6313818"/>
            <a:ext cx="2743200" cy="365125"/>
          </a:xfrm>
        </p:spPr>
        <p:txBody>
          <a:bodyPr/>
          <a:lstStyle/>
          <a:p>
            <a:fld id="{9B618960-8005-486C-9A75-10CB2AAC16F9}" type="slidenum">
              <a:rPr lang="en-US" smtClean="0"/>
              <a:t>29</a:t>
            </a:fld>
            <a:endParaRPr lang="en-US"/>
          </a:p>
        </p:txBody>
      </p:sp>
      <p:sp>
        <p:nvSpPr>
          <p:cNvPr id="7" name="Text Box 17">
            <a:extLst>
              <a:ext uri="{FF2B5EF4-FFF2-40B4-BE49-F238E27FC236}">
                <a16:creationId xmlns:a16="http://schemas.microsoft.com/office/drawing/2014/main" id="{9EC506FC-D432-329A-E1D3-CF230241EAD3}"/>
              </a:ext>
            </a:extLst>
          </p:cNvPr>
          <p:cNvSpPr txBox="1"/>
          <p:nvPr/>
        </p:nvSpPr>
        <p:spPr>
          <a:xfrm>
            <a:off x="1038860" y="1322361"/>
            <a:ext cx="526863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30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4</a:t>
            </a:r>
            <a:r>
              <a:rPr lang="vi-VN" altLang="en-US" sz="30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.</a:t>
            </a:r>
            <a:r>
              <a:rPr lang="en-US" altLang="en-US" sz="30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2</a:t>
            </a:r>
            <a:r>
              <a:rPr lang="vi-VN" altLang="en-US" sz="30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 </a:t>
            </a:r>
            <a:r>
              <a:rPr lang="en-US" altLang="en-US" sz="30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Kết quả xử lý Filter</a:t>
            </a:r>
            <a:endParaRPr lang="vi-VN" altLang="en-US" sz="3000">
              <a:solidFill>
                <a:schemeClr val="accent1">
                  <a:lumMod val="50000"/>
                </a:schemeClr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8" name="Text Box 17">
            <a:extLst>
              <a:ext uri="{FF2B5EF4-FFF2-40B4-BE49-F238E27FC236}">
                <a16:creationId xmlns:a16="http://schemas.microsoft.com/office/drawing/2014/main" id="{DE517B74-CDC7-64CF-35FC-0228E5D8B507}"/>
              </a:ext>
            </a:extLst>
          </p:cNvPr>
          <p:cNvSpPr txBox="1"/>
          <p:nvPr/>
        </p:nvSpPr>
        <p:spPr>
          <a:xfrm>
            <a:off x="537704" y="5984887"/>
            <a:ext cx="170575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30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Inpaint</a:t>
            </a:r>
            <a:endParaRPr lang="vi-VN" altLang="en-US" sz="3000">
              <a:solidFill>
                <a:schemeClr val="accent1">
                  <a:lumMod val="50000"/>
                </a:schemeClr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9573C55-FC36-EABA-2A9B-1C17409A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3455" y="1902865"/>
            <a:ext cx="7338296" cy="3581237"/>
          </a:xfrm>
          <a:prstGeom prst="rect">
            <a:avLst/>
          </a:prstGeom>
        </p:spPr>
      </p:pic>
      <p:sp>
        <p:nvSpPr>
          <p:cNvPr id="13" name="Text Box 17">
            <a:extLst>
              <a:ext uri="{FF2B5EF4-FFF2-40B4-BE49-F238E27FC236}">
                <a16:creationId xmlns:a16="http://schemas.microsoft.com/office/drawing/2014/main" id="{5C1A4A83-617E-95AE-4C71-0A6D7A643CE3}"/>
              </a:ext>
            </a:extLst>
          </p:cNvPr>
          <p:cNvSpPr txBox="1"/>
          <p:nvPr/>
        </p:nvSpPr>
        <p:spPr>
          <a:xfrm>
            <a:off x="3335136" y="5398442"/>
            <a:ext cx="17057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n-US" sz="24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Input </a:t>
            </a:r>
            <a:endParaRPr lang="vi-VN" altLang="en-US" sz="2400">
              <a:solidFill>
                <a:schemeClr val="accent1">
                  <a:lumMod val="50000"/>
                </a:schemeClr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4" name="Text Box 17">
            <a:extLst>
              <a:ext uri="{FF2B5EF4-FFF2-40B4-BE49-F238E27FC236}">
                <a16:creationId xmlns:a16="http://schemas.microsoft.com/office/drawing/2014/main" id="{C6229E99-0A31-96DD-2886-64A9FAA1F93B}"/>
              </a:ext>
            </a:extLst>
          </p:cNvPr>
          <p:cNvSpPr txBox="1"/>
          <p:nvPr/>
        </p:nvSpPr>
        <p:spPr>
          <a:xfrm>
            <a:off x="6881177" y="5398442"/>
            <a:ext cx="17057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n-US" sz="24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Output </a:t>
            </a:r>
            <a:endParaRPr lang="vi-VN" altLang="en-US" sz="2400">
              <a:solidFill>
                <a:schemeClr val="accent1">
                  <a:lumMod val="50000"/>
                </a:schemeClr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24584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image1.png"/>
          <p:cNvPicPr>
            <a:picLocks noGrp="1" noChangeAspect="1"/>
          </p:cNvPicPr>
          <p:nvPr>
            <p:ph sz="half" idx="1"/>
          </p:nvPr>
        </p:nvPicPr>
        <p:blipFill>
          <a:blip r:embed="rId2" cstate="print"/>
          <a:stretch>
            <a:fillRect/>
          </a:stretch>
        </p:blipFill>
        <p:spPr>
          <a:xfrm>
            <a:off x="449580" y="278130"/>
            <a:ext cx="951230" cy="968375"/>
          </a:xfrm>
          <a:prstGeom prst="rect">
            <a:avLst/>
          </a:prstGeom>
        </p:spPr>
      </p:pic>
      <p:sp>
        <p:nvSpPr>
          <p:cNvPr id="11266" name="Title 1"/>
          <p:cNvSpPr>
            <a:spLocks noGrp="1"/>
          </p:cNvSpPr>
          <p:nvPr>
            <p:ph type="title"/>
          </p:nvPr>
        </p:nvSpPr>
        <p:spPr>
          <a:xfrm>
            <a:off x="2096770" y="151765"/>
            <a:ext cx="9257030" cy="1325880"/>
          </a:xfrm>
        </p:spPr>
        <p:txBody>
          <a:bodyPr vert="horz" wrap="square" lIns="91440" tIns="45720" rIns="91440" bIns="45720" anchor="ctr" anchorCtr="0">
            <a:normAutofit/>
          </a:bodyPr>
          <a:lstStyle/>
          <a:p>
            <a:pPr algn="l"/>
            <a:r>
              <a:rPr lang="en-US" sz="4000" noProof="0" dirty="0" err="1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lt"/>
                <a:sym typeface="+mn-ea"/>
              </a:rPr>
              <a:t>1. Giới</a:t>
            </a:r>
            <a:r>
              <a:rPr lang="en-US" sz="400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lt"/>
                <a:sym typeface="+mn-ea"/>
              </a:rPr>
              <a:t> </a:t>
            </a:r>
            <a:r>
              <a:rPr lang="en-US" sz="4000" noProof="0" dirty="0" err="1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lt"/>
                <a:sym typeface="+mn-ea"/>
              </a:rPr>
              <a:t>thiệu</a:t>
            </a:r>
            <a:r>
              <a:rPr lang="en-US" sz="400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lt"/>
                <a:sym typeface="+mn-ea"/>
              </a:rPr>
              <a:t> </a:t>
            </a:r>
            <a:r>
              <a:rPr lang="en-US" sz="4000" noProof="0" dirty="0" err="1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lt"/>
                <a:sym typeface="+mn-ea"/>
              </a:rPr>
              <a:t>tổng</a:t>
            </a:r>
            <a:r>
              <a:rPr lang="en-US" sz="400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lt"/>
                <a:sym typeface="+mn-ea"/>
              </a:rPr>
              <a:t> </a:t>
            </a:r>
            <a:r>
              <a:rPr lang="en-US" sz="4000" noProof="0" dirty="0" err="1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lt"/>
                <a:sym typeface="+mn-ea"/>
              </a:rPr>
              <a:t>quan</a:t>
            </a:r>
            <a:endParaRPr lang="en-US" altLang="en-US" sz="4000" noProof="0" dirty="0" err="1">
              <a:ln>
                <a:noFill/>
              </a:ln>
              <a:solidFill>
                <a:schemeClr val="accent5">
                  <a:lumMod val="75000"/>
                </a:schemeClr>
              </a:solidFill>
              <a:effectLst/>
              <a:uLnTx/>
              <a:uFillTx/>
              <a:latin typeface="+mn-lt"/>
              <a:ea typeface="+mn-ea"/>
              <a:cs typeface="+mn-lt"/>
              <a:sym typeface="+mn-ea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551940" y="1228725"/>
            <a:ext cx="9674860" cy="1778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3</a:t>
            </a:fld>
            <a:endParaRPr lang="en-US"/>
          </a:p>
        </p:txBody>
      </p:sp>
      <p:sp>
        <p:nvSpPr>
          <p:cNvPr id="12" name="Text Box 11"/>
          <p:cNvSpPr txBox="1"/>
          <p:nvPr/>
        </p:nvSpPr>
        <p:spPr>
          <a:xfrm>
            <a:off x="3823969" y="1797580"/>
            <a:ext cx="4544060" cy="51943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2000">
                <a:solidFill>
                  <a:schemeClr val="accent1">
                    <a:lumMod val="50000"/>
                  </a:schemeClr>
                </a:solidFill>
              </a:rPr>
              <a:t>EDIT ENHANCE PHOTOS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7D8A083-9A15-9134-94E5-65794FDE7535}"/>
              </a:ext>
            </a:extLst>
          </p:cNvPr>
          <p:cNvGrpSpPr/>
          <p:nvPr/>
        </p:nvGrpSpPr>
        <p:grpSpPr>
          <a:xfrm>
            <a:off x="3394787" y="2344951"/>
            <a:ext cx="5402425" cy="3144092"/>
            <a:chOff x="2230016" y="1997075"/>
            <a:chExt cx="5402425" cy="3144092"/>
          </a:xfrm>
        </p:grpSpPr>
        <p:sp>
          <p:nvSpPr>
            <p:cNvPr id="7" name="Rectangles 6"/>
            <p:cNvSpPr/>
            <p:nvPr/>
          </p:nvSpPr>
          <p:spPr>
            <a:xfrm>
              <a:off x="3006137" y="2300763"/>
              <a:ext cx="3826420" cy="6562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190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en-US"/>
                <a:t>Xóa đối tượng - Inpaint</a:t>
              </a:r>
              <a:endParaRPr lang="vi-VN" altLang="en-US"/>
            </a:p>
          </p:txBody>
        </p:sp>
        <p:sp>
          <p:nvSpPr>
            <p:cNvPr id="2" name="Rectangles 6">
              <a:extLst>
                <a:ext uri="{FF2B5EF4-FFF2-40B4-BE49-F238E27FC236}">
                  <a16:creationId xmlns:a16="http://schemas.microsoft.com/office/drawing/2014/main" id="{1E3B380C-FDFC-7D02-D2A7-3B097BB657F7}"/>
                </a:ext>
              </a:extLst>
            </p:cNvPr>
            <p:cNvSpPr/>
            <p:nvPr/>
          </p:nvSpPr>
          <p:spPr>
            <a:xfrm>
              <a:off x="3006137" y="3260724"/>
              <a:ext cx="3826420" cy="6562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190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en-US"/>
                <a:t>Chỉnh sửa màu ảnh - Filter</a:t>
              </a:r>
              <a:endParaRPr lang="vi-VN" altLang="en-US"/>
            </a:p>
          </p:txBody>
        </p:sp>
        <p:sp>
          <p:nvSpPr>
            <p:cNvPr id="3" name="Rectangles 6">
              <a:extLst>
                <a:ext uri="{FF2B5EF4-FFF2-40B4-BE49-F238E27FC236}">
                  <a16:creationId xmlns:a16="http://schemas.microsoft.com/office/drawing/2014/main" id="{537C07AF-BBD7-9052-30F0-3576F007C40E}"/>
                </a:ext>
              </a:extLst>
            </p:cNvPr>
            <p:cNvSpPr/>
            <p:nvPr/>
          </p:nvSpPr>
          <p:spPr>
            <a:xfrm>
              <a:off x="3006137" y="4204653"/>
              <a:ext cx="3826420" cy="6562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190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en-US"/>
                <a:t>Trích xuất thông tin - OCR</a:t>
              </a:r>
              <a:endParaRPr lang="vi-VN" alt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AD405E7-26E4-3ACF-04D9-30210B0C3F44}"/>
                </a:ext>
              </a:extLst>
            </p:cNvPr>
            <p:cNvSpPr/>
            <p:nvPr/>
          </p:nvSpPr>
          <p:spPr>
            <a:xfrm>
              <a:off x="2230016" y="1997075"/>
              <a:ext cx="5402425" cy="3144092"/>
            </a:xfrm>
            <a:prstGeom prst="rect">
              <a:avLst/>
            </a:prstGeom>
            <a:noFill/>
            <a:ln w="28575">
              <a:solidFill>
                <a:srgbClr val="61616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BE4E0FA6-4086-92A7-1AC4-F5E472EE6B90}"/>
              </a:ext>
            </a:extLst>
          </p:cNvPr>
          <p:cNvSpPr txBox="1"/>
          <p:nvPr/>
        </p:nvSpPr>
        <p:spPr>
          <a:xfrm>
            <a:off x="5104117" y="5776699"/>
            <a:ext cx="2030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Ứng dụng Windows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image1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43865" y="288925"/>
            <a:ext cx="922020" cy="939800"/>
          </a:xfrm>
          <a:prstGeom prst="rect">
            <a:avLst/>
          </a:prstGeom>
        </p:spPr>
      </p:pic>
      <p:sp>
        <p:nvSpPr>
          <p:cNvPr id="11266" name="Title 1"/>
          <p:cNvSpPr>
            <a:spLocks noGrp="1"/>
          </p:cNvSpPr>
          <p:nvPr>
            <p:ph type="title"/>
          </p:nvPr>
        </p:nvSpPr>
        <p:spPr>
          <a:xfrm>
            <a:off x="2243455" y="444500"/>
            <a:ext cx="9275445" cy="628650"/>
          </a:xfrm>
        </p:spPr>
        <p:txBody>
          <a:bodyPr vert="horz" wrap="square" lIns="91440" tIns="45720" rIns="91440" bIns="45720" anchor="ctr" anchorCtr="0">
            <a:normAutofit fontScale="90000"/>
          </a:bodyPr>
          <a:lstStyle/>
          <a:p>
            <a:pPr algn="l"/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Calibri" panose="020F0502020204030204" charset="0"/>
                <a:ea typeface="+mn-ea"/>
                <a:cs typeface="Calibri" panose="020F0502020204030204" charset="0"/>
                <a:sym typeface="+mn-ea"/>
              </a:rPr>
              <a:t>4</a:t>
            </a:r>
            <a:r>
              <a:rPr lang="en-US" noProof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+mn-ea"/>
              </a:rPr>
              <a:t>. </a:t>
            </a:r>
            <a:r>
              <a:rPr lang="en-US" altLang="en-US" noProof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Calibri" panose="020F0502020204030204" charset="0"/>
                <a:sym typeface="+mn-ea"/>
              </a:rPr>
              <a:t>Kết quả và nhân xét</a:t>
            </a:r>
            <a:endParaRPr lang="vi-VN" altLang="en-US" noProof="0" dirty="0" err="1">
              <a:ln>
                <a:noFill/>
              </a:ln>
              <a:solidFill>
                <a:schemeClr val="accent5">
                  <a:lumMod val="75000"/>
                </a:schemeClr>
              </a:solidFill>
              <a:effectLst/>
              <a:uLnTx/>
              <a:uFillTx/>
              <a:latin typeface="Calibri" panose="020F0502020204030204" charset="0"/>
              <a:ea typeface="+mn-ea"/>
              <a:cs typeface="Calibri" panose="020F0502020204030204" charset="0"/>
              <a:sym typeface="+mn-ea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551940" y="1228725"/>
            <a:ext cx="9674860" cy="1778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57253" y="6313818"/>
            <a:ext cx="2743200" cy="365125"/>
          </a:xfrm>
        </p:spPr>
        <p:txBody>
          <a:bodyPr/>
          <a:lstStyle/>
          <a:p>
            <a:fld id="{9B618960-8005-486C-9A75-10CB2AAC16F9}" type="slidenum">
              <a:rPr lang="en-US" smtClean="0"/>
              <a:t>30</a:t>
            </a:fld>
            <a:endParaRPr lang="en-US"/>
          </a:p>
        </p:txBody>
      </p:sp>
      <p:sp>
        <p:nvSpPr>
          <p:cNvPr id="7" name="Text Box 17">
            <a:extLst>
              <a:ext uri="{FF2B5EF4-FFF2-40B4-BE49-F238E27FC236}">
                <a16:creationId xmlns:a16="http://schemas.microsoft.com/office/drawing/2014/main" id="{9EC506FC-D432-329A-E1D3-CF230241EAD3}"/>
              </a:ext>
            </a:extLst>
          </p:cNvPr>
          <p:cNvSpPr txBox="1"/>
          <p:nvPr/>
        </p:nvSpPr>
        <p:spPr>
          <a:xfrm>
            <a:off x="1038860" y="1322361"/>
            <a:ext cx="526863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30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4</a:t>
            </a:r>
            <a:r>
              <a:rPr lang="vi-VN" altLang="en-US" sz="30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.</a:t>
            </a:r>
            <a:r>
              <a:rPr lang="en-US" altLang="en-US" sz="30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2</a:t>
            </a:r>
            <a:r>
              <a:rPr lang="vi-VN" altLang="en-US" sz="30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 </a:t>
            </a:r>
            <a:r>
              <a:rPr lang="en-US" altLang="en-US" sz="30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Kết quả xử lý Filter</a:t>
            </a:r>
            <a:endParaRPr lang="vi-VN" altLang="en-US" sz="3000">
              <a:solidFill>
                <a:schemeClr val="accent1">
                  <a:lumMod val="50000"/>
                </a:schemeClr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9573C55-FC36-EABA-2A9B-1C17409A54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9432"/>
          <a:stretch/>
        </p:blipFill>
        <p:spPr>
          <a:xfrm>
            <a:off x="852999" y="1876359"/>
            <a:ext cx="2309884" cy="2229224"/>
          </a:xfrm>
          <a:prstGeom prst="rect">
            <a:avLst/>
          </a:prstGeom>
        </p:spPr>
      </p:pic>
      <p:sp>
        <p:nvSpPr>
          <p:cNvPr id="13" name="Text Box 17">
            <a:extLst>
              <a:ext uri="{FF2B5EF4-FFF2-40B4-BE49-F238E27FC236}">
                <a16:creationId xmlns:a16="http://schemas.microsoft.com/office/drawing/2014/main" id="{5C1A4A83-617E-95AE-4C71-0A6D7A643CE3}"/>
              </a:ext>
            </a:extLst>
          </p:cNvPr>
          <p:cNvSpPr txBox="1"/>
          <p:nvPr/>
        </p:nvSpPr>
        <p:spPr>
          <a:xfrm>
            <a:off x="2896597" y="2860808"/>
            <a:ext cx="17057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n-US" sz="24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Input </a:t>
            </a:r>
            <a:endParaRPr lang="vi-VN" altLang="en-US" sz="2400">
              <a:solidFill>
                <a:schemeClr val="accent1">
                  <a:lumMod val="50000"/>
                </a:schemeClr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4" name="Text Box 17">
            <a:extLst>
              <a:ext uri="{FF2B5EF4-FFF2-40B4-BE49-F238E27FC236}">
                <a16:creationId xmlns:a16="http://schemas.microsoft.com/office/drawing/2014/main" id="{C6229E99-0A31-96DD-2886-64A9FAA1F93B}"/>
              </a:ext>
            </a:extLst>
          </p:cNvPr>
          <p:cNvSpPr txBox="1"/>
          <p:nvPr/>
        </p:nvSpPr>
        <p:spPr>
          <a:xfrm>
            <a:off x="2971651" y="4644942"/>
            <a:ext cx="17057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n-US" sz="24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Output </a:t>
            </a:r>
            <a:endParaRPr lang="vi-VN" altLang="en-US" sz="2400">
              <a:solidFill>
                <a:schemeClr val="accent1">
                  <a:lumMod val="50000"/>
                </a:schemeClr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5448B3A-CA77-5AC8-3C6B-F0219833C4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751" r="-319"/>
          <a:stretch/>
        </p:blipFill>
        <p:spPr>
          <a:xfrm>
            <a:off x="852999" y="4084594"/>
            <a:ext cx="2309884" cy="2229224"/>
          </a:xfrm>
          <a:prstGeom prst="rect">
            <a:avLst/>
          </a:prstGeom>
        </p:spPr>
      </p:pic>
      <p:sp>
        <p:nvSpPr>
          <p:cNvPr id="3" name="Text Box 17">
            <a:extLst>
              <a:ext uri="{FF2B5EF4-FFF2-40B4-BE49-F238E27FC236}">
                <a16:creationId xmlns:a16="http://schemas.microsoft.com/office/drawing/2014/main" id="{A3C04AF2-25EA-5B59-1AF0-D199C416F515}"/>
              </a:ext>
            </a:extLst>
          </p:cNvPr>
          <p:cNvSpPr txBox="1"/>
          <p:nvPr/>
        </p:nvSpPr>
        <p:spPr>
          <a:xfrm>
            <a:off x="5375213" y="3322473"/>
            <a:ext cx="526863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20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Nhận xét: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en-US" sz="20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Xử lý Filter đạt hiểu quả tốt hình ảnh yêu cầu của đề tài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en-US" sz="20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Thời gian đáp ứng nhanh</a:t>
            </a:r>
            <a:endParaRPr lang="vi-VN" altLang="en-US" sz="2000">
              <a:solidFill>
                <a:schemeClr val="accent1">
                  <a:lumMod val="50000"/>
                </a:schemeClr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48716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image1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43865" y="288925"/>
            <a:ext cx="922020" cy="939800"/>
          </a:xfrm>
          <a:prstGeom prst="rect">
            <a:avLst/>
          </a:prstGeom>
        </p:spPr>
      </p:pic>
      <p:sp>
        <p:nvSpPr>
          <p:cNvPr id="11266" name="Title 1"/>
          <p:cNvSpPr>
            <a:spLocks noGrp="1"/>
          </p:cNvSpPr>
          <p:nvPr>
            <p:ph type="title"/>
          </p:nvPr>
        </p:nvSpPr>
        <p:spPr>
          <a:xfrm>
            <a:off x="2243455" y="444500"/>
            <a:ext cx="9275445" cy="628650"/>
          </a:xfrm>
        </p:spPr>
        <p:txBody>
          <a:bodyPr vert="horz" wrap="square" lIns="91440" tIns="45720" rIns="91440" bIns="45720" anchor="ctr" anchorCtr="0">
            <a:normAutofit fontScale="90000"/>
          </a:bodyPr>
          <a:lstStyle/>
          <a:p>
            <a:pPr algn="l"/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Calibri" panose="020F0502020204030204" charset="0"/>
                <a:ea typeface="+mn-ea"/>
                <a:cs typeface="Calibri" panose="020F0502020204030204" charset="0"/>
                <a:sym typeface="+mn-ea"/>
              </a:rPr>
              <a:t>4</a:t>
            </a:r>
            <a:r>
              <a:rPr lang="en-US" noProof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+mn-ea"/>
              </a:rPr>
              <a:t>. </a:t>
            </a:r>
            <a:r>
              <a:rPr lang="en-US" altLang="en-US" noProof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Calibri" panose="020F0502020204030204" charset="0"/>
                <a:sym typeface="+mn-ea"/>
              </a:rPr>
              <a:t>Kết quả và nhân xét</a:t>
            </a:r>
            <a:endParaRPr lang="vi-VN" altLang="en-US" noProof="0" dirty="0" err="1">
              <a:ln>
                <a:noFill/>
              </a:ln>
              <a:solidFill>
                <a:schemeClr val="accent5">
                  <a:lumMod val="75000"/>
                </a:schemeClr>
              </a:solidFill>
              <a:effectLst/>
              <a:uLnTx/>
              <a:uFillTx/>
              <a:latin typeface="Calibri" panose="020F0502020204030204" charset="0"/>
              <a:ea typeface="+mn-ea"/>
              <a:cs typeface="Calibri" panose="020F0502020204030204" charset="0"/>
              <a:sym typeface="+mn-ea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551940" y="1228725"/>
            <a:ext cx="9674860" cy="1778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57253" y="6313818"/>
            <a:ext cx="2743200" cy="365125"/>
          </a:xfrm>
        </p:spPr>
        <p:txBody>
          <a:bodyPr/>
          <a:lstStyle/>
          <a:p>
            <a:fld id="{9B618960-8005-486C-9A75-10CB2AAC16F9}" type="slidenum">
              <a:rPr lang="en-US" smtClean="0"/>
              <a:t>31</a:t>
            </a:fld>
            <a:endParaRPr lang="en-US"/>
          </a:p>
        </p:txBody>
      </p:sp>
      <p:sp>
        <p:nvSpPr>
          <p:cNvPr id="7" name="Text Box 17">
            <a:extLst>
              <a:ext uri="{FF2B5EF4-FFF2-40B4-BE49-F238E27FC236}">
                <a16:creationId xmlns:a16="http://schemas.microsoft.com/office/drawing/2014/main" id="{9EC506FC-D432-329A-E1D3-CF230241EAD3}"/>
              </a:ext>
            </a:extLst>
          </p:cNvPr>
          <p:cNvSpPr txBox="1"/>
          <p:nvPr/>
        </p:nvSpPr>
        <p:spPr>
          <a:xfrm>
            <a:off x="1038860" y="1322361"/>
            <a:ext cx="526863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30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4</a:t>
            </a:r>
            <a:r>
              <a:rPr lang="vi-VN" altLang="en-US" sz="30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.</a:t>
            </a:r>
            <a:r>
              <a:rPr lang="en-US" altLang="en-US" sz="30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3</a:t>
            </a:r>
            <a:r>
              <a:rPr lang="vi-VN" altLang="en-US" sz="30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 </a:t>
            </a:r>
            <a:r>
              <a:rPr lang="en-US" altLang="en-US" sz="30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Trích xuất thông tin OCR</a:t>
            </a:r>
            <a:endParaRPr lang="vi-VN" altLang="en-US" sz="3000">
              <a:solidFill>
                <a:schemeClr val="accent1">
                  <a:lumMod val="50000"/>
                </a:schemeClr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DADDFB-B342-4127-C726-E408180D53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034" y="1947017"/>
            <a:ext cx="5087143" cy="104813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" name="Text Box 17">
            <a:extLst>
              <a:ext uri="{FF2B5EF4-FFF2-40B4-BE49-F238E27FC236}">
                <a16:creationId xmlns:a16="http://schemas.microsoft.com/office/drawing/2014/main" id="{AA06856B-6932-1BFB-236D-E55625336C22}"/>
              </a:ext>
            </a:extLst>
          </p:cNvPr>
          <p:cNvSpPr txBox="1"/>
          <p:nvPr/>
        </p:nvSpPr>
        <p:spPr>
          <a:xfrm>
            <a:off x="1773925" y="3256567"/>
            <a:ext cx="17057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n-US" sz="16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Ảnh đầu vào</a:t>
            </a:r>
            <a:endParaRPr lang="vi-VN" altLang="en-US" sz="1600">
              <a:solidFill>
                <a:schemeClr val="accent1">
                  <a:lumMod val="50000"/>
                </a:schemeClr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97C2EE-EF83-5455-81C8-2609805B0864}"/>
              </a:ext>
            </a:extLst>
          </p:cNvPr>
          <p:cNvSpPr txBox="1"/>
          <p:nvPr/>
        </p:nvSpPr>
        <p:spPr>
          <a:xfrm>
            <a:off x="562595" y="3905023"/>
            <a:ext cx="489202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200"/>
              <a:t>Kiến trúc tập lệnh (Instruction Set Architecture): bao gồm: tập lệnh,</a:t>
            </a:r>
          </a:p>
          <a:p>
            <a:r>
              <a:rPr lang="vi-VN" sz="1200"/>
              <a:t>biểu diễn dữ liệu, các cơ chế vào ra, kỹ thuật đánh địa chỉ</a:t>
            </a:r>
          </a:p>
          <a:p>
            <a:endParaRPr lang="vi-VN" sz="1200"/>
          </a:p>
          <a:p>
            <a:r>
              <a:rPr lang="vi-VN" sz="1200"/>
              <a:t>* Tập lệnh: tập hợp các chuỗi số nhị phân mã hoá cho các thao tác mà</a:t>
            </a:r>
          </a:p>
          <a:p>
            <a:r>
              <a:rPr lang="vi-VN" sz="1200"/>
              <a:t>máy tính có </a:t>
            </a:r>
            <a:r>
              <a:rPr lang="en-US" sz="1200">
                <a:solidFill>
                  <a:schemeClr val="accent6"/>
                </a:solidFill>
              </a:rPr>
              <a:t>thể</a:t>
            </a:r>
            <a:r>
              <a:rPr lang="vi-VN" sz="1200"/>
              <a:t> thực hiện</a:t>
            </a:r>
          </a:p>
          <a:p>
            <a:r>
              <a:rPr lang="vi-VN" sz="1200"/>
              <a:t>* Các kiểu dữ liệu: các kiểu dữ liệu mà máy tính có thể xử lý</a:t>
            </a:r>
            <a:endParaRPr lang="en-US" sz="12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AD1649B-2802-0217-3F83-18B9B3BEB8E2}"/>
              </a:ext>
            </a:extLst>
          </p:cNvPr>
          <p:cNvSpPr txBox="1"/>
          <p:nvPr/>
        </p:nvSpPr>
        <p:spPr>
          <a:xfrm>
            <a:off x="6389370" y="3905022"/>
            <a:ext cx="489202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200"/>
              <a:t>Kiến trúc tập lệnh (Instruction Set Architecture): bao gồm: tập lệnh,</a:t>
            </a:r>
          </a:p>
          <a:p>
            <a:r>
              <a:rPr lang="vi-VN" sz="1200"/>
              <a:t>biểu diễn dữ liệu, các cơ chế vào ra, kỹ thuật đánh địa chỉ</a:t>
            </a:r>
          </a:p>
          <a:p>
            <a:endParaRPr lang="vi-VN" sz="1200"/>
          </a:p>
          <a:p>
            <a:r>
              <a:rPr lang="vi-VN" sz="1200"/>
              <a:t>* Tập lệnh: tập hợp các chuỗi số nhị phân mã hoá cho các thao tác mà</a:t>
            </a:r>
          </a:p>
          <a:p>
            <a:r>
              <a:rPr lang="vi-VN" sz="1200"/>
              <a:t>máy tính có </a:t>
            </a:r>
            <a:r>
              <a:rPr lang="vi-VN" sz="1200">
                <a:solidFill>
                  <a:schemeClr val="accent6"/>
                </a:solidFill>
              </a:rPr>
              <a:t>thê</a:t>
            </a:r>
            <a:r>
              <a:rPr lang="vi-VN" sz="1200"/>
              <a:t> thực hiện</a:t>
            </a:r>
          </a:p>
          <a:p>
            <a:r>
              <a:rPr lang="vi-VN" sz="1200"/>
              <a:t>* Các kiểu dữ liệu: các kiểu dữ liệu mà máy tính có thể xử lý</a:t>
            </a:r>
            <a:endParaRPr lang="en-US" sz="1200"/>
          </a:p>
        </p:txBody>
      </p:sp>
      <p:sp>
        <p:nvSpPr>
          <p:cNvPr id="15" name="Text Box 17">
            <a:extLst>
              <a:ext uri="{FF2B5EF4-FFF2-40B4-BE49-F238E27FC236}">
                <a16:creationId xmlns:a16="http://schemas.microsoft.com/office/drawing/2014/main" id="{52302181-5471-28C2-7D05-86475DD69F49}"/>
              </a:ext>
            </a:extLst>
          </p:cNvPr>
          <p:cNvSpPr txBox="1"/>
          <p:nvPr/>
        </p:nvSpPr>
        <p:spPr>
          <a:xfrm>
            <a:off x="1449860" y="5283272"/>
            <a:ext cx="20959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n-US" sz="16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Thông tin mong đợi</a:t>
            </a:r>
            <a:endParaRPr lang="vi-VN" altLang="en-US" sz="1600">
              <a:solidFill>
                <a:schemeClr val="accent1">
                  <a:lumMod val="50000"/>
                </a:schemeClr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6" name="Text Box 17">
            <a:extLst>
              <a:ext uri="{FF2B5EF4-FFF2-40B4-BE49-F238E27FC236}">
                <a16:creationId xmlns:a16="http://schemas.microsoft.com/office/drawing/2014/main" id="{48E5AE7A-6E0C-72D9-B253-DAE97FDA33EA}"/>
              </a:ext>
            </a:extLst>
          </p:cNvPr>
          <p:cNvSpPr txBox="1"/>
          <p:nvPr/>
        </p:nvSpPr>
        <p:spPr>
          <a:xfrm>
            <a:off x="7609260" y="5565816"/>
            <a:ext cx="25405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n-US" sz="16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Thông tin trích xuất được từ ứng dụng</a:t>
            </a:r>
            <a:endParaRPr lang="vi-VN" altLang="en-US" sz="1600">
              <a:solidFill>
                <a:schemeClr val="accent1">
                  <a:lumMod val="50000"/>
                </a:schemeClr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922AC18-23B6-95EE-486D-26229F6E65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9370" y="1849173"/>
            <a:ext cx="4028705" cy="1462142"/>
          </a:xfrm>
          <a:prstGeom prst="rect">
            <a:avLst/>
          </a:prstGeom>
        </p:spPr>
      </p:pic>
      <p:sp>
        <p:nvSpPr>
          <p:cNvPr id="22" name="Text Box 17">
            <a:extLst>
              <a:ext uri="{FF2B5EF4-FFF2-40B4-BE49-F238E27FC236}">
                <a16:creationId xmlns:a16="http://schemas.microsoft.com/office/drawing/2014/main" id="{0BB612F7-B14D-BB96-7CE5-0FBCA12E96D7}"/>
              </a:ext>
            </a:extLst>
          </p:cNvPr>
          <p:cNvSpPr txBox="1"/>
          <p:nvPr/>
        </p:nvSpPr>
        <p:spPr>
          <a:xfrm>
            <a:off x="7234443" y="3356679"/>
            <a:ext cx="28456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n-US" sz="16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Thông tin được trích xuất</a:t>
            </a:r>
            <a:endParaRPr lang="vi-VN" altLang="en-US" sz="1600">
              <a:solidFill>
                <a:schemeClr val="accent1">
                  <a:lumMod val="50000"/>
                </a:schemeClr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 Box 17">
                <a:extLst>
                  <a:ext uri="{FF2B5EF4-FFF2-40B4-BE49-F238E27FC236}">
                    <a16:creationId xmlns:a16="http://schemas.microsoft.com/office/drawing/2014/main" id="{05FD9B54-DE0F-6D56-17C0-7C8826B0C34B}"/>
                  </a:ext>
                </a:extLst>
              </p:cNvPr>
              <p:cNvSpPr txBox="1"/>
              <p:nvPr/>
            </p:nvSpPr>
            <p:spPr>
              <a:xfrm>
                <a:off x="4089568" y="5740545"/>
                <a:ext cx="2540580" cy="3508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1600" b="0" i="1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charset="0"/>
                        </a:rPr>
                        <m:t>𝐶𝐸𝑅</m:t>
                      </m:r>
                      <m:r>
                        <a:rPr lang="en-US" altLang="en-US" sz="1600" i="1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charset="0"/>
                        </a:rPr>
                        <m:t> = 1/</m:t>
                      </m:r>
                      <m:r>
                        <a:rPr lang="en-US" altLang="en-US" sz="1600" b="0" i="1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charset="0"/>
                        </a:rPr>
                        <m:t>139</m:t>
                      </m:r>
                      <m:r>
                        <a:rPr lang="en-US" altLang="en-US" sz="1600" i="1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charset="0"/>
                        </a:rPr>
                        <m:t> =</m:t>
                      </m:r>
                      <m:r>
                        <a:rPr lang="en-US" altLang="en-US" sz="1600" b="0" i="1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charset="0"/>
                        </a:rPr>
                        <m:t>0</m:t>
                      </m:r>
                      <m:r>
                        <a:rPr lang="en-US" altLang="en-US" sz="1600" i="1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charset="0"/>
                        </a:rPr>
                        <m:t>.</m:t>
                      </m:r>
                      <m:r>
                        <a:rPr lang="en-US" altLang="en-US" sz="1600" b="0" i="1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charset="0"/>
                        </a:rPr>
                        <m:t>72</m:t>
                      </m:r>
                      <m:r>
                        <a:rPr lang="en-US" altLang="en-US" sz="1600" i="1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charset="0"/>
                        </a:rPr>
                        <m:t>%</m:t>
                      </m:r>
                    </m:oMath>
                  </m:oMathPara>
                </a14:m>
                <a:endParaRPr lang="vi-VN" altLang="en-US" sz="1600">
                  <a:solidFill>
                    <a:schemeClr val="accent1">
                      <a:lumMod val="50000"/>
                    </a:schemeClr>
                  </a:solidFill>
                  <a:latin typeface="Calibri" panose="020F0502020204030204" charset="0"/>
                  <a:cs typeface="Calibri" panose="020F0502020204030204" charset="0"/>
                </a:endParaRPr>
              </a:p>
            </p:txBody>
          </p:sp>
        </mc:Choice>
        <mc:Fallback>
          <p:sp>
            <p:nvSpPr>
              <p:cNvPr id="23" name="Text Box 17">
                <a:extLst>
                  <a:ext uri="{FF2B5EF4-FFF2-40B4-BE49-F238E27FC236}">
                    <a16:creationId xmlns:a16="http://schemas.microsoft.com/office/drawing/2014/main" id="{05FD9B54-DE0F-6D56-17C0-7C8826B0C3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9568" y="5740545"/>
                <a:ext cx="2540580" cy="350865"/>
              </a:xfrm>
              <a:prstGeom prst="rect">
                <a:avLst/>
              </a:prstGeom>
              <a:blipFill>
                <a:blip r:embed="rId5"/>
                <a:stretch>
                  <a:fillRect b="-70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 Box 17">
                <a:extLst>
                  <a:ext uri="{FF2B5EF4-FFF2-40B4-BE49-F238E27FC236}">
                    <a16:creationId xmlns:a16="http://schemas.microsoft.com/office/drawing/2014/main" id="{4500FEBE-53F1-DA06-5D46-F04C18751B2B}"/>
                  </a:ext>
                </a:extLst>
              </p:cNvPr>
              <p:cNvSpPr txBox="1"/>
              <p:nvPr/>
            </p:nvSpPr>
            <p:spPr>
              <a:xfrm>
                <a:off x="4089568" y="6168131"/>
                <a:ext cx="254058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1600" i="1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charset="0"/>
                        </a:rPr>
                        <m:t>𝑊𝐸𝑅</m:t>
                      </m:r>
                      <m:r>
                        <a:rPr lang="en-US" altLang="en-US" sz="1600" i="1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charset="0"/>
                        </a:rPr>
                        <m:t> = 1/64 = 1.56%</m:t>
                      </m:r>
                    </m:oMath>
                  </m:oMathPara>
                </a14:m>
                <a:endParaRPr lang="vi-VN" altLang="en-US" sz="1600">
                  <a:solidFill>
                    <a:schemeClr val="accent1">
                      <a:lumMod val="50000"/>
                    </a:schemeClr>
                  </a:solidFill>
                  <a:latin typeface="Calibri" panose="020F0502020204030204" charset="0"/>
                  <a:cs typeface="Calibri" panose="020F0502020204030204" charset="0"/>
                </a:endParaRPr>
              </a:p>
            </p:txBody>
          </p:sp>
        </mc:Choice>
        <mc:Fallback>
          <p:sp>
            <p:nvSpPr>
              <p:cNvPr id="24" name="Text Box 17">
                <a:extLst>
                  <a:ext uri="{FF2B5EF4-FFF2-40B4-BE49-F238E27FC236}">
                    <a16:creationId xmlns:a16="http://schemas.microsoft.com/office/drawing/2014/main" id="{4500FEBE-53F1-DA06-5D46-F04C18751B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9568" y="6168131"/>
                <a:ext cx="2540580" cy="338554"/>
              </a:xfrm>
              <a:prstGeom prst="rect">
                <a:avLst/>
              </a:prstGeom>
              <a:blipFill>
                <a:blip r:embed="rId6"/>
                <a:stretch>
                  <a:fillRect b="-1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 Box 17">
                <a:extLst>
                  <a:ext uri="{FF2B5EF4-FFF2-40B4-BE49-F238E27FC236}">
                    <a16:creationId xmlns:a16="http://schemas.microsoft.com/office/drawing/2014/main" id="{A77FE4DB-B4FC-2D82-A82C-691F2E18FE5C}"/>
                  </a:ext>
                </a:extLst>
              </p:cNvPr>
              <p:cNvSpPr txBox="1"/>
              <p:nvPr/>
            </p:nvSpPr>
            <p:spPr>
              <a:xfrm>
                <a:off x="396525" y="5637184"/>
                <a:ext cx="3693859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en-US" sz="1600">
                    <a:solidFill>
                      <a:schemeClr val="accent1">
                        <a:lumMod val="50000"/>
                      </a:schemeClr>
                    </a:solidFill>
                    <a:latin typeface="Calibri" panose="020F0502020204030204" charset="0"/>
                    <a:cs typeface="Calibri" panose="020F0502020204030204" charset="0"/>
                  </a:rPr>
                  <a:t>Nhận xét: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en-US" sz="1600" i="1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charset="0"/>
                      </a:rPr>
                      <m:t>𝐶𝐸𝑅</m:t>
                    </m:r>
                    <m:r>
                      <a:rPr lang="en-US" altLang="en-US" sz="1600" b="0" i="1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charset="0"/>
                      </a:rPr>
                      <m:t>&lt;2</m:t>
                    </m:r>
                    <m:r>
                      <a:rPr lang="en-US" altLang="en-US" sz="1600" b="0" i="1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charset="0"/>
                      </a:rPr>
                      <m:t>%</m:t>
                    </m:r>
                    <m:r>
                      <a:rPr lang="en-US" altLang="en-US" sz="1600" b="0" i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charset="0"/>
                      </a:rPr>
                      <m:t>,</m:t>
                    </m:r>
                  </m:oMath>
                </a14:m>
                <a:r>
                  <a:rPr lang="en-US" altLang="en-US" sz="1600">
                    <a:solidFill>
                      <a:schemeClr val="accent1">
                        <a:lumMod val="50000"/>
                      </a:schemeClr>
                    </a:solidFill>
                    <a:latin typeface="Calibri" panose="020F0502020204030204" charset="0"/>
                    <a:cs typeface="Calibri" panose="020F0502020204030204" charset="0"/>
                  </a:rPr>
                  <a:t> Mô hình có mức độ chính xác tốt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en-US" sz="1600" b="0" i="1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charset="0"/>
                      </a:rPr>
                      <m:t>𝑊𝐸𝑅</m:t>
                    </m:r>
                    <m:r>
                      <a:rPr lang="en-US" altLang="en-US" sz="1600" b="0" i="1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charset="0"/>
                      </a:rPr>
                      <m:t>&lt;2%</m:t>
                    </m:r>
                  </m:oMath>
                </a14:m>
                <a:r>
                  <a:rPr lang="en-US" altLang="en-US" sz="1600">
                    <a:solidFill>
                      <a:schemeClr val="accent1">
                        <a:lumMod val="50000"/>
                      </a:schemeClr>
                    </a:solidFill>
                    <a:latin typeface="Calibri" panose="020F0502020204030204" charset="0"/>
                    <a:cs typeface="Calibri" panose="020F0502020204030204" charset="0"/>
                  </a:rPr>
                  <a:t> </a:t>
                </a:r>
                <a:endParaRPr lang="vi-VN" altLang="en-US" sz="1600">
                  <a:solidFill>
                    <a:schemeClr val="accent1">
                      <a:lumMod val="50000"/>
                    </a:schemeClr>
                  </a:solidFill>
                  <a:latin typeface="Calibri" panose="020F0502020204030204" charset="0"/>
                  <a:cs typeface="Calibri" panose="020F0502020204030204" charset="0"/>
                </a:endParaRPr>
              </a:p>
            </p:txBody>
          </p:sp>
        </mc:Choice>
        <mc:Fallback>
          <p:sp>
            <p:nvSpPr>
              <p:cNvPr id="25" name="Text Box 17">
                <a:extLst>
                  <a:ext uri="{FF2B5EF4-FFF2-40B4-BE49-F238E27FC236}">
                    <a16:creationId xmlns:a16="http://schemas.microsoft.com/office/drawing/2014/main" id="{A77FE4DB-B4FC-2D82-A82C-691F2E18FE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525" y="5637184"/>
                <a:ext cx="3693859" cy="1107996"/>
              </a:xfrm>
              <a:prstGeom prst="rect">
                <a:avLst/>
              </a:prstGeom>
              <a:blipFill>
                <a:blip r:embed="rId7"/>
                <a:stretch>
                  <a:fillRect l="-825" t="-1657" r="-1320" b="-38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186188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image1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43865" y="288925"/>
            <a:ext cx="922020" cy="939800"/>
          </a:xfrm>
          <a:prstGeom prst="rect">
            <a:avLst/>
          </a:prstGeom>
        </p:spPr>
      </p:pic>
      <p:sp>
        <p:nvSpPr>
          <p:cNvPr id="11266" name="Title 1"/>
          <p:cNvSpPr>
            <a:spLocks noGrp="1"/>
          </p:cNvSpPr>
          <p:nvPr>
            <p:ph type="title"/>
          </p:nvPr>
        </p:nvSpPr>
        <p:spPr>
          <a:xfrm>
            <a:off x="2243455" y="444500"/>
            <a:ext cx="9275445" cy="628650"/>
          </a:xfrm>
        </p:spPr>
        <p:txBody>
          <a:bodyPr vert="horz" wrap="square" lIns="91440" tIns="45720" rIns="91440" bIns="45720" anchor="ctr" anchorCtr="0">
            <a:normAutofit fontScale="90000"/>
          </a:bodyPr>
          <a:lstStyle/>
          <a:p>
            <a:pPr algn="l"/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Calibri" panose="020F0502020204030204" charset="0"/>
                <a:ea typeface="+mn-ea"/>
                <a:cs typeface="Calibri" panose="020F0502020204030204" charset="0"/>
                <a:sym typeface="+mn-ea"/>
              </a:rPr>
              <a:t>4</a:t>
            </a:r>
            <a:r>
              <a:rPr lang="en-US" noProof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+mn-ea"/>
              </a:rPr>
              <a:t>. </a:t>
            </a:r>
            <a:r>
              <a:rPr lang="en-US" altLang="en-US" noProof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Calibri" panose="020F0502020204030204" charset="0"/>
                <a:sym typeface="+mn-ea"/>
              </a:rPr>
              <a:t>Kết quả và nhân xét</a:t>
            </a:r>
            <a:endParaRPr lang="vi-VN" altLang="en-US" noProof="0" dirty="0" err="1">
              <a:ln>
                <a:noFill/>
              </a:ln>
              <a:solidFill>
                <a:schemeClr val="accent5">
                  <a:lumMod val="75000"/>
                </a:schemeClr>
              </a:solidFill>
              <a:effectLst/>
              <a:uLnTx/>
              <a:uFillTx/>
              <a:latin typeface="Calibri" panose="020F0502020204030204" charset="0"/>
              <a:ea typeface="+mn-ea"/>
              <a:cs typeface="Calibri" panose="020F0502020204030204" charset="0"/>
              <a:sym typeface="+mn-ea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551940" y="1228725"/>
            <a:ext cx="9674860" cy="1778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Box 17">
            <a:extLst>
              <a:ext uri="{FF2B5EF4-FFF2-40B4-BE49-F238E27FC236}">
                <a16:creationId xmlns:a16="http://schemas.microsoft.com/office/drawing/2014/main" id="{9EC506FC-D432-329A-E1D3-CF230241EAD3}"/>
              </a:ext>
            </a:extLst>
          </p:cNvPr>
          <p:cNvSpPr txBox="1"/>
          <p:nvPr/>
        </p:nvSpPr>
        <p:spPr>
          <a:xfrm>
            <a:off x="1038860" y="1322361"/>
            <a:ext cx="526863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30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4</a:t>
            </a:r>
            <a:r>
              <a:rPr lang="vi-VN" altLang="en-US" sz="30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.</a:t>
            </a:r>
            <a:r>
              <a:rPr lang="en-US" altLang="en-US" sz="30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3</a:t>
            </a:r>
            <a:r>
              <a:rPr lang="vi-VN" altLang="en-US" sz="30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 </a:t>
            </a:r>
            <a:r>
              <a:rPr lang="en-US" altLang="en-US" sz="30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Trích xuất thông tin OCR</a:t>
            </a:r>
            <a:endParaRPr lang="vi-VN" altLang="en-US" sz="3000">
              <a:solidFill>
                <a:schemeClr val="accent1">
                  <a:lumMod val="50000"/>
                </a:schemeClr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0" name="Text Box 17">
            <a:extLst>
              <a:ext uri="{FF2B5EF4-FFF2-40B4-BE49-F238E27FC236}">
                <a16:creationId xmlns:a16="http://schemas.microsoft.com/office/drawing/2014/main" id="{AA06856B-6932-1BFB-236D-E55625336C22}"/>
              </a:ext>
            </a:extLst>
          </p:cNvPr>
          <p:cNvSpPr txBox="1"/>
          <p:nvPr/>
        </p:nvSpPr>
        <p:spPr>
          <a:xfrm>
            <a:off x="2737485" y="6012431"/>
            <a:ext cx="17057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n-US" sz="16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Ảnh đầu vào</a:t>
            </a:r>
            <a:endParaRPr lang="vi-VN" altLang="en-US" sz="1600">
              <a:solidFill>
                <a:schemeClr val="accent1">
                  <a:lumMod val="50000"/>
                </a:schemeClr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22" name="Text Box 17">
            <a:extLst>
              <a:ext uri="{FF2B5EF4-FFF2-40B4-BE49-F238E27FC236}">
                <a16:creationId xmlns:a16="http://schemas.microsoft.com/office/drawing/2014/main" id="{0BB612F7-B14D-BB96-7CE5-0FBCA12E96D7}"/>
              </a:ext>
            </a:extLst>
          </p:cNvPr>
          <p:cNvSpPr txBox="1"/>
          <p:nvPr/>
        </p:nvSpPr>
        <p:spPr>
          <a:xfrm>
            <a:off x="7325142" y="6012429"/>
            <a:ext cx="28456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n-US" sz="16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Thông tin được trích xuất</a:t>
            </a:r>
            <a:endParaRPr lang="vi-VN" altLang="en-US" sz="1600">
              <a:solidFill>
                <a:schemeClr val="accent1">
                  <a:lumMod val="50000"/>
                </a:schemeClr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E60ACC-2C83-08CA-FEFC-4B76513D34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0568" y="2137861"/>
            <a:ext cx="2845620" cy="37823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A622274-09D4-B3B6-D135-6E7A7B33A6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3244" y="2137860"/>
            <a:ext cx="5273556" cy="3782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2898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image1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43865" y="288925"/>
            <a:ext cx="922020" cy="939800"/>
          </a:xfrm>
          <a:prstGeom prst="rect">
            <a:avLst/>
          </a:prstGeom>
        </p:spPr>
      </p:pic>
      <p:sp>
        <p:nvSpPr>
          <p:cNvPr id="11266" name="Title 1"/>
          <p:cNvSpPr>
            <a:spLocks noGrp="1"/>
          </p:cNvSpPr>
          <p:nvPr>
            <p:ph type="title"/>
          </p:nvPr>
        </p:nvSpPr>
        <p:spPr>
          <a:xfrm>
            <a:off x="2243455" y="444500"/>
            <a:ext cx="9275445" cy="628650"/>
          </a:xfrm>
        </p:spPr>
        <p:txBody>
          <a:bodyPr vert="horz" wrap="square" lIns="91440" tIns="45720" rIns="91440" bIns="45720" anchor="ctr" anchorCtr="0">
            <a:normAutofit fontScale="90000"/>
          </a:bodyPr>
          <a:lstStyle/>
          <a:p>
            <a:pPr algn="l"/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Calibri" panose="020F0502020204030204" charset="0"/>
                <a:ea typeface="+mn-ea"/>
                <a:cs typeface="Calibri" panose="020F0502020204030204" charset="0"/>
                <a:sym typeface="+mn-ea"/>
              </a:rPr>
              <a:t>4</a:t>
            </a:r>
            <a:r>
              <a:rPr lang="en-US" noProof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+mn-ea"/>
              </a:rPr>
              <a:t>. </a:t>
            </a:r>
            <a:r>
              <a:rPr lang="en-US" altLang="en-US" noProof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Calibri" panose="020F0502020204030204" charset="0"/>
                <a:sym typeface="+mn-ea"/>
              </a:rPr>
              <a:t>Kết quả và nhân xét</a:t>
            </a:r>
            <a:endParaRPr lang="vi-VN" altLang="en-US" noProof="0" dirty="0" err="1">
              <a:ln>
                <a:noFill/>
              </a:ln>
              <a:solidFill>
                <a:schemeClr val="accent5">
                  <a:lumMod val="75000"/>
                </a:schemeClr>
              </a:solidFill>
              <a:effectLst/>
              <a:uLnTx/>
              <a:uFillTx/>
              <a:latin typeface="Calibri" panose="020F0502020204030204" charset="0"/>
              <a:ea typeface="+mn-ea"/>
              <a:cs typeface="Calibri" panose="020F0502020204030204" charset="0"/>
              <a:sym typeface="+mn-ea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551940" y="1228725"/>
            <a:ext cx="9674860" cy="1778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Box 17">
            <a:extLst>
              <a:ext uri="{FF2B5EF4-FFF2-40B4-BE49-F238E27FC236}">
                <a16:creationId xmlns:a16="http://schemas.microsoft.com/office/drawing/2014/main" id="{9EC506FC-D432-329A-E1D3-CF230241EAD3}"/>
              </a:ext>
            </a:extLst>
          </p:cNvPr>
          <p:cNvSpPr txBox="1"/>
          <p:nvPr/>
        </p:nvSpPr>
        <p:spPr>
          <a:xfrm>
            <a:off x="1038860" y="1322361"/>
            <a:ext cx="526863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30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4</a:t>
            </a:r>
            <a:r>
              <a:rPr lang="vi-VN" altLang="en-US" sz="30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.</a:t>
            </a:r>
            <a:r>
              <a:rPr lang="en-US" altLang="en-US" sz="30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3</a:t>
            </a:r>
            <a:r>
              <a:rPr lang="vi-VN" altLang="en-US" sz="30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 </a:t>
            </a:r>
            <a:r>
              <a:rPr lang="en-US" altLang="en-US" sz="30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Trích xuất thông tin OCR</a:t>
            </a:r>
            <a:endParaRPr lang="vi-VN" altLang="en-US" sz="3000">
              <a:solidFill>
                <a:schemeClr val="accent1">
                  <a:lumMod val="50000"/>
                </a:schemeClr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95B71BB4-1ACA-81E8-6CAB-0C0DCB741E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83600" y="5931263"/>
            <a:ext cx="2743200" cy="365125"/>
          </a:xfrm>
        </p:spPr>
        <p:txBody>
          <a:bodyPr/>
          <a:lstStyle/>
          <a:p>
            <a:fld id="{9B618960-8005-486C-9A75-10CB2AAC16F9}" type="slidenum">
              <a:rPr lang="en-US" smtClean="0"/>
              <a:t>33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5F3DCB-B37C-F7B4-F7A6-48E6CD505C30}"/>
              </a:ext>
            </a:extLst>
          </p:cNvPr>
          <p:cNvSpPr txBox="1"/>
          <p:nvPr/>
        </p:nvSpPr>
        <p:spPr>
          <a:xfrm>
            <a:off x="851282" y="1952215"/>
            <a:ext cx="2931795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>
                <a:solidFill>
                  <a:schemeClr val="accent6"/>
                </a:solidFill>
              </a:rPr>
              <a:t>SG0091</a:t>
            </a:r>
          </a:p>
          <a:p>
            <a:r>
              <a:rPr lang="en-US" sz="1200"/>
              <a:t>162NguyenCongTru, Dist 1</a:t>
            </a:r>
          </a:p>
          <a:p>
            <a:r>
              <a:rPr lang="en-US" sz="1200"/>
              <a:t>Tel: (84-8) 3915.4344</a:t>
            </a:r>
          </a:p>
          <a:p>
            <a:r>
              <a:rPr lang="en-US" sz="1200"/>
              <a:t>Circle K www.circlek.com.</a:t>
            </a:r>
            <a:r>
              <a:rPr lang="en-US" sz="1200" b="1">
                <a:solidFill>
                  <a:schemeClr val="accent6"/>
                </a:solidFill>
              </a:rPr>
              <a:t>vn</a:t>
            </a:r>
          </a:p>
          <a:p>
            <a:endParaRPr lang="en-US" sz="1200"/>
          </a:p>
          <a:p>
            <a:r>
              <a:rPr lang="en-US" sz="1200"/>
              <a:t>Receipt No: 091 02 20160429 0234</a:t>
            </a:r>
          </a:p>
          <a:p>
            <a:r>
              <a:rPr lang="en-US" sz="1200"/>
              <a:t>Date: Apr 29, 2016 09:35 AM</a:t>
            </a:r>
          </a:p>
          <a:p>
            <a:r>
              <a:rPr lang="en-US" sz="1200"/>
              <a:t>Cashier: 3850-Phung Ngo Thi Ngoc</a:t>
            </a:r>
          </a:p>
          <a:p>
            <a:endParaRPr lang="en-US" sz="1200"/>
          </a:p>
          <a:p>
            <a:r>
              <a:rPr lang="en-US" sz="1200" b="1">
                <a:solidFill>
                  <a:srgbClr val="FF0000"/>
                </a:solidFill>
              </a:rPr>
              <a:t>Description</a:t>
            </a:r>
            <a:r>
              <a:rPr lang="en-US" sz="1200"/>
              <a:t>:</a:t>
            </a:r>
          </a:p>
          <a:p>
            <a:endParaRPr lang="en-US" sz="1200"/>
          </a:p>
          <a:p>
            <a:r>
              <a:rPr lang="en-US" sz="1200"/>
              <a:t>1 CK Onigiri Tuna &amp; Mayonnaise *1 11,000</a:t>
            </a:r>
          </a:p>
          <a:p>
            <a:r>
              <a:rPr lang="en-US" sz="1200"/>
              <a:t>1 CK Onigiri Beef With Chilli *1U 11,000</a:t>
            </a:r>
          </a:p>
          <a:p>
            <a:r>
              <a:rPr lang="en-US" sz="1200"/>
              <a:t>1 DC//KIRIN Japanese Green Tea Les 9,500</a:t>
            </a:r>
          </a:p>
          <a:p>
            <a:endParaRPr lang="en-US" sz="1200"/>
          </a:p>
          <a:p>
            <a:r>
              <a:rPr lang="en-US" sz="1200"/>
              <a:t>3 Item(s) (VAT included) 31,500</a:t>
            </a:r>
          </a:p>
          <a:p>
            <a:endParaRPr lang="en-US" sz="1200"/>
          </a:p>
          <a:p>
            <a:r>
              <a:rPr lang="en-US" sz="1200"/>
              <a:t>CASH 202,000</a:t>
            </a:r>
          </a:p>
          <a:p>
            <a:r>
              <a:rPr lang="en-US" sz="1200"/>
              <a:t>CHANGE 170,500</a:t>
            </a:r>
          </a:p>
          <a:p>
            <a:endParaRPr lang="en-US" sz="1200"/>
          </a:p>
          <a:p>
            <a:r>
              <a:rPr lang="en-US" sz="1200" b="1">
                <a:solidFill>
                  <a:srgbClr val="FF0000"/>
                </a:solidFill>
              </a:rPr>
              <a:t>THANK</a:t>
            </a:r>
            <a:r>
              <a:rPr lang="en-US" sz="1200"/>
              <a:t> FOR SHOPPING AT CIRCLE K !</a:t>
            </a:r>
          </a:p>
          <a:p>
            <a:endParaRPr lang="en-US" sz="1200"/>
          </a:p>
          <a:p>
            <a:r>
              <a:rPr lang="en-US" sz="1200" b="1">
                <a:solidFill>
                  <a:schemeClr val="accent6"/>
                </a:solidFill>
              </a:rPr>
              <a:t>Bánh Qui</a:t>
            </a:r>
          </a:p>
          <a:p>
            <a:r>
              <a:rPr lang="en-US" sz="1200" b="1">
                <a:solidFill>
                  <a:schemeClr val="accent6"/>
                </a:solidFill>
              </a:rPr>
              <a:t>Foody.</a:t>
            </a:r>
            <a:r>
              <a:rPr lang="en-US" sz="1200" b="1">
                <a:solidFill>
                  <a:srgbClr val="FF0000"/>
                </a:solidFill>
              </a:rPr>
              <a:t>vn</a:t>
            </a:r>
          </a:p>
          <a:p>
            <a:endParaRPr lang="en-US" sz="12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2CFBD0-04D3-5DD2-DCEA-BAA146AFAE14}"/>
              </a:ext>
            </a:extLst>
          </p:cNvPr>
          <p:cNvSpPr txBox="1"/>
          <p:nvPr/>
        </p:nvSpPr>
        <p:spPr>
          <a:xfrm>
            <a:off x="4257148" y="2007000"/>
            <a:ext cx="3284840" cy="41319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050" b="1">
                <a:solidFill>
                  <a:schemeClr val="accent6"/>
                </a:solidFill>
              </a:rPr>
              <a:t>sG</a:t>
            </a:r>
            <a:r>
              <a:rPr lang="vi-VN" sz="1050" b="1">
                <a:solidFill>
                  <a:schemeClr val="accent5"/>
                </a:solidFill>
              </a:rPr>
              <a:t>g</a:t>
            </a:r>
            <a:r>
              <a:rPr lang="vi-VN" sz="1050" b="1">
                <a:solidFill>
                  <a:schemeClr val="accent6"/>
                </a:solidFill>
              </a:rPr>
              <a:t>oo91</a:t>
            </a:r>
          </a:p>
          <a:p>
            <a:endParaRPr lang="vi-VN" sz="1050"/>
          </a:p>
          <a:p>
            <a:r>
              <a:rPr lang="vi-VN" sz="1050"/>
              <a:t>162NguyenCongTru, Dist 1</a:t>
            </a:r>
          </a:p>
          <a:p>
            <a:endParaRPr lang="vi-VN" sz="1050"/>
          </a:p>
          <a:p>
            <a:r>
              <a:rPr lang="vi-VN" sz="1050"/>
              <a:t>Tel:(84-8) 3915 4344</a:t>
            </a:r>
          </a:p>
          <a:p>
            <a:endParaRPr lang="vi-VN" sz="1050"/>
          </a:p>
          <a:p>
            <a:r>
              <a:rPr lang="vi-VN" sz="1050"/>
              <a:t>Circle K www.circlek.com</a:t>
            </a:r>
            <a:r>
              <a:rPr lang="vi-VN" sz="1050" b="1">
                <a:solidFill>
                  <a:schemeClr val="accent6"/>
                </a:solidFill>
              </a:rPr>
              <a:t>.¥n</a:t>
            </a:r>
          </a:p>
          <a:p>
            <a:endParaRPr lang="vi-VN" sz="1050"/>
          </a:p>
          <a:p>
            <a:r>
              <a:rPr lang="vi-VN" sz="1050"/>
              <a:t>Receipt No: 091 02 20160429 0234</a:t>
            </a:r>
          </a:p>
          <a:p>
            <a:r>
              <a:rPr lang="vi-VN" sz="1050"/>
              <a:t>Date: Apr 29, 2016 09:35 AM</a:t>
            </a:r>
          </a:p>
          <a:p>
            <a:r>
              <a:rPr lang="vi-VN" sz="1050"/>
              <a:t>Cashier: 3850-Phung Ngo Thi Ngoc</a:t>
            </a:r>
          </a:p>
          <a:p>
            <a:endParaRPr lang="vi-VN" sz="1050"/>
          </a:p>
          <a:p>
            <a:r>
              <a:rPr lang="vi-VN" sz="1050"/>
              <a:t>1 CK Onigiri Tuna &amp; Mayonnaise *1 11,000</a:t>
            </a:r>
          </a:p>
          <a:p>
            <a:r>
              <a:rPr lang="vi-VN" sz="1050"/>
              <a:t>1 CK Onigiri Beef With Chilli *1U 11,000</a:t>
            </a:r>
          </a:p>
          <a:p>
            <a:r>
              <a:rPr lang="vi-VN" sz="1050"/>
              <a:t>1 DC//KIRIN Japanese Green Tea Les 9,500</a:t>
            </a:r>
          </a:p>
          <a:p>
            <a:endParaRPr lang="vi-VN" sz="1050"/>
          </a:p>
          <a:p>
            <a:r>
              <a:rPr lang="vi-VN" sz="1050"/>
              <a:t>3 Item(s) (VAT included) 31,500</a:t>
            </a:r>
          </a:p>
          <a:p>
            <a:endParaRPr lang="vi-VN" sz="1050"/>
          </a:p>
          <a:p>
            <a:r>
              <a:rPr lang="vi-VN" sz="1050"/>
              <a:t>CASH 202</a:t>
            </a:r>
            <a:r>
              <a:rPr lang="vi-VN" sz="1050">
                <a:solidFill>
                  <a:schemeClr val="accent5"/>
                </a:solidFill>
                <a:highlight>
                  <a:srgbClr val="0000FF"/>
                </a:highlight>
              </a:rPr>
              <a:t> </a:t>
            </a:r>
            <a:r>
              <a:rPr lang="vi-VN" sz="1050"/>
              <a:t>,000</a:t>
            </a:r>
          </a:p>
          <a:p>
            <a:r>
              <a:rPr lang="vi-VN" sz="1050"/>
              <a:t>CHANGE 170,500</a:t>
            </a:r>
          </a:p>
          <a:p>
            <a:endParaRPr lang="vi-VN" sz="1050"/>
          </a:p>
          <a:p>
            <a:r>
              <a:rPr lang="vi-VN" sz="1050"/>
              <a:t>FOR SHOPPING AT CIRCLE K !</a:t>
            </a:r>
          </a:p>
          <a:p>
            <a:endParaRPr lang="vi-VN" sz="1050"/>
          </a:p>
          <a:p>
            <a:r>
              <a:rPr lang="vi-VN" sz="1050" b="1">
                <a:solidFill>
                  <a:schemeClr val="accent6"/>
                </a:solidFill>
              </a:rPr>
              <a:t>Bénh Gui</a:t>
            </a:r>
          </a:p>
          <a:p>
            <a:r>
              <a:rPr lang="vi-VN" sz="1050" b="1">
                <a:solidFill>
                  <a:schemeClr val="accent6"/>
                </a:solidFill>
              </a:rPr>
              <a:t>Reedy</a:t>
            </a:r>
            <a:endParaRPr lang="en-US" sz="1050" b="1">
              <a:solidFill>
                <a:schemeClr val="accent6"/>
              </a:solidFill>
            </a:endParaRPr>
          </a:p>
        </p:txBody>
      </p:sp>
      <p:sp>
        <p:nvSpPr>
          <p:cNvPr id="6" name="Text Box 17">
            <a:extLst>
              <a:ext uri="{FF2B5EF4-FFF2-40B4-BE49-F238E27FC236}">
                <a16:creationId xmlns:a16="http://schemas.microsoft.com/office/drawing/2014/main" id="{8BC371C1-827A-3118-6F09-B5DC1FAE5411}"/>
              </a:ext>
            </a:extLst>
          </p:cNvPr>
          <p:cNvSpPr txBox="1"/>
          <p:nvPr/>
        </p:nvSpPr>
        <p:spPr>
          <a:xfrm>
            <a:off x="885784" y="6413500"/>
            <a:ext cx="20959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n-US" sz="16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Thông tin mong đợi</a:t>
            </a:r>
            <a:endParaRPr lang="vi-VN" altLang="en-US" sz="1600">
              <a:solidFill>
                <a:schemeClr val="accent1">
                  <a:lumMod val="50000"/>
                </a:schemeClr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1" name="Text Box 17">
            <a:extLst>
              <a:ext uri="{FF2B5EF4-FFF2-40B4-BE49-F238E27FC236}">
                <a16:creationId xmlns:a16="http://schemas.microsoft.com/office/drawing/2014/main" id="{C8693101-6D1C-9461-39BE-6157D30D6FAF}"/>
              </a:ext>
            </a:extLst>
          </p:cNvPr>
          <p:cNvSpPr txBox="1"/>
          <p:nvPr/>
        </p:nvSpPr>
        <p:spPr>
          <a:xfrm>
            <a:off x="4039956" y="6375277"/>
            <a:ext cx="35020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n-US" sz="16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Thông tin trích xuất được từ ứng dụng</a:t>
            </a:r>
            <a:endParaRPr lang="vi-VN" altLang="en-US" sz="1600">
              <a:solidFill>
                <a:schemeClr val="accent1">
                  <a:lumMod val="50000"/>
                </a:schemeClr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 Box 17">
                <a:extLst>
                  <a:ext uri="{FF2B5EF4-FFF2-40B4-BE49-F238E27FC236}">
                    <a16:creationId xmlns:a16="http://schemas.microsoft.com/office/drawing/2014/main" id="{17B80C45-A463-E926-6AC8-7313E2D62A29}"/>
                  </a:ext>
                </a:extLst>
              </p:cNvPr>
              <p:cNvSpPr txBox="1"/>
              <p:nvPr/>
            </p:nvSpPr>
            <p:spPr>
              <a:xfrm>
                <a:off x="7900128" y="2943703"/>
                <a:ext cx="2540580" cy="3508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1600" b="0" i="1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charset="0"/>
                        </a:rPr>
                        <m:t>𝐶𝐸𝑅</m:t>
                      </m:r>
                      <m:r>
                        <a:rPr lang="en-US" altLang="en-US" sz="1600" i="1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charset="0"/>
                        </a:rPr>
                        <m:t> =</m:t>
                      </m:r>
                      <m:r>
                        <a:rPr lang="en-US" altLang="en-US" sz="1600" b="0" i="1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charset="0"/>
                        </a:rPr>
                        <m:t>26</m:t>
                      </m:r>
                      <m:r>
                        <a:rPr lang="en-US" altLang="en-US" sz="1600" i="1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charset="0"/>
                        </a:rPr>
                        <m:t>/</m:t>
                      </m:r>
                      <m:r>
                        <a:rPr lang="en-US" altLang="en-US" sz="1600" b="0" i="1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charset="0"/>
                        </a:rPr>
                        <m:t>318</m:t>
                      </m:r>
                      <m:r>
                        <a:rPr lang="en-US" altLang="en-US" sz="1600" i="1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charset="0"/>
                        </a:rPr>
                        <m:t> =</m:t>
                      </m:r>
                      <m:r>
                        <a:rPr lang="en-US" altLang="en-US" sz="1600" b="0" i="1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charset="0"/>
                        </a:rPr>
                        <m:t>8</m:t>
                      </m:r>
                      <m:r>
                        <a:rPr lang="en-US" altLang="en-US" sz="1600" b="0" i="1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charset="0"/>
                        </a:rPr>
                        <m:t>,</m:t>
                      </m:r>
                      <m:r>
                        <a:rPr lang="en-US" altLang="en-US" sz="1600" b="0" i="1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charset="0"/>
                        </a:rPr>
                        <m:t>18</m:t>
                      </m:r>
                      <m:r>
                        <a:rPr lang="en-US" altLang="en-US" sz="1600" i="1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charset="0"/>
                        </a:rPr>
                        <m:t>%</m:t>
                      </m:r>
                    </m:oMath>
                  </m:oMathPara>
                </a14:m>
                <a:endParaRPr lang="vi-VN" altLang="en-US" sz="1600">
                  <a:solidFill>
                    <a:schemeClr val="accent1">
                      <a:lumMod val="50000"/>
                    </a:schemeClr>
                  </a:solidFill>
                  <a:latin typeface="Calibri" panose="020F0502020204030204" charset="0"/>
                  <a:cs typeface="Calibri" panose="020F0502020204030204" charset="0"/>
                </a:endParaRPr>
              </a:p>
            </p:txBody>
          </p:sp>
        </mc:Choice>
        <mc:Fallback>
          <p:sp>
            <p:nvSpPr>
              <p:cNvPr id="12" name="Text Box 17">
                <a:extLst>
                  <a:ext uri="{FF2B5EF4-FFF2-40B4-BE49-F238E27FC236}">
                    <a16:creationId xmlns:a16="http://schemas.microsoft.com/office/drawing/2014/main" id="{17B80C45-A463-E926-6AC8-7313E2D62A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0128" y="2943703"/>
                <a:ext cx="2540580" cy="350865"/>
              </a:xfrm>
              <a:prstGeom prst="rect">
                <a:avLst/>
              </a:prstGeom>
              <a:blipFill>
                <a:blip r:embed="rId3"/>
                <a:stretch>
                  <a:fillRect b="-70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 Box 17">
                <a:extLst>
                  <a:ext uri="{FF2B5EF4-FFF2-40B4-BE49-F238E27FC236}">
                    <a16:creationId xmlns:a16="http://schemas.microsoft.com/office/drawing/2014/main" id="{242B0EA7-6686-5B0B-F20E-91EF822B3E65}"/>
                  </a:ext>
                </a:extLst>
              </p:cNvPr>
              <p:cNvSpPr txBox="1"/>
              <p:nvPr/>
            </p:nvSpPr>
            <p:spPr>
              <a:xfrm>
                <a:off x="7900128" y="3294568"/>
                <a:ext cx="254058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1600" i="1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charset="0"/>
                        </a:rPr>
                        <m:t>𝑊𝐸𝑅</m:t>
                      </m:r>
                      <m:r>
                        <a:rPr lang="en-US" altLang="en-US" sz="1600" i="1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charset="0"/>
                        </a:rPr>
                        <m:t> =</m:t>
                      </m:r>
                      <m:r>
                        <a:rPr lang="en-US" altLang="en-US" sz="1600" b="0" i="1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charset="0"/>
                        </a:rPr>
                        <m:t>8</m:t>
                      </m:r>
                      <m:r>
                        <a:rPr lang="en-US" altLang="en-US" sz="1600" i="1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charset="0"/>
                        </a:rPr>
                        <m:t>/</m:t>
                      </m:r>
                      <m:r>
                        <a:rPr lang="en-US" altLang="en-US" sz="1600" b="0" i="1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charset="0"/>
                        </a:rPr>
                        <m:t>86</m:t>
                      </m:r>
                      <m:r>
                        <a:rPr lang="en-US" altLang="en-US" sz="1600" i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charset="0"/>
                        </a:rPr>
                        <m:t> =</m:t>
                      </m:r>
                      <m:r>
                        <a:rPr lang="en-US" altLang="en-US" sz="1600" i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charset="0"/>
                        </a:rPr>
                        <m:t>9</m:t>
                      </m:r>
                      <m:r>
                        <a:rPr lang="en-US" altLang="en-US" sz="1600" i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charset="0"/>
                        </a:rPr>
                        <m:t>.</m:t>
                      </m:r>
                      <m:r>
                        <a:rPr lang="en-US" altLang="en-US" sz="1600" i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charset="0"/>
                        </a:rPr>
                        <m:t>3</m:t>
                      </m:r>
                      <m:r>
                        <a:rPr lang="en-US" altLang="en-US" sz="1600" i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charset="0"/>
                        </a:rPr>
                        <m:t>%</m:t>
                      </m:r>
                    </m:oMath>
                  </m:oMathPara>
                </a14:m>
                <a:endParaRPr lang="vi-VN" altLang="en-US" sz="1600">
                  <a:solidFill>
                    <a:schemeClr val="accent1">
                      <a:lumMod val="50000"/>
                    </a:schemeClr>
                  </a:solidFill>
                  <a:latin typeface="Calibri" panose="020F0502020204030204" charset="0"/>
                  <a:cs typeface="Calibri" panose="020F0502020204030204" charset="0"/>
                </a:endParaRPr>
              </a:p>
            </p:txBody>
          </p:sp>
        </mc:Choice>
        <mc:Fallback>
          <p:sp>
            <p:nvSpPr>
              <p:cNvPr id="13" name="Text Box 17">
                <a:extLst>
                  <a:ext uri="{FF2B5EF4-FFF2-40B4-BE49-F238E27FC236}">
                    <a16:creationId xmlns:a16="http://schemas.microsoft.com/office/drawing/2014/main" id="{242B0EA7-6686-5B0B-F20E-91EF822B3E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0128" y="3294568"/>
                <a:ext cx="2540580" cy="338554"/>
              </a:xfrm>
              <a:prstGeom prst="rect">
                <a:avLst/>
              </a:prstGeom>
              <a:blipFill>
                <a:blip r:embed="rId4"/>
                <a:stretch>
                  <a:fillRect b="-89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 Box 17">
                <a:extLst>
                  <a:ext uri="{FF2B5EF4-FFF2-40B4-BE49-F238E27FC236}">
                    <a16:creationId xmlns:a16="http://schemas.microsoft.com/office/drawing/2014/main" id="{5D74302B-F60E-1798-3A79-C3C694A36AB3}"/>
                  </a:ext>
                </a:extLst>
              </p:cNvPr>
              <p:cNvSpPr txBox="1"/>
              <p:nvPr/>
            </p:nvSpPr>
            <p:spPr>
              <a:xfrm>
                <a:off x="8016059" y="4613612"/>
                <a:ext cx="3693859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en-US" sz="2000">
                    <a:solidFill>
                      <a:schemeClr val="accent1">
                        <a:lumMod val="50000"/>
                      </a:schemeClr>
                    </a:solidFill>
                    <a:latin typeface="Calibri" panose="020F0502020204030204" charset="0"/>
                    <a:cs typeface="Calibri" panose="020F0502020204030204" charset="0"/>
                  </a:rPr>
                  <a:t>Nhận xét: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en-US" sz="2000" i="1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charset="0"/>
                      </a:rPr>
                      <m:t>𝐶𝐸𝑅</m:t>
                    </m:r>
                    <m:r>
                      <a:rPr lang="en-US" altLang="en-US" sz="2000" i="1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charset="0"/>
                      </a:rPr>
                      <m:t> ∈</m:t>
                    </m:r>
                    <m:d>
                      <m:dPr>
                        <m:ctrlPr>
                          <a:rPr lang="en-US" altLang="en-US" sz="2000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charset="0"/>
                          </a:rPr>
                        </m:ctrlPr>
                      </m:dPr>
                      <m:e>
                        <m:r>
                          <a:rPr lang="en-US" altLang="en-US" sz="2000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charset="0"/>
                          </a:rPr>
                          <m:t>2</m:t>
                        </m:r>
                        <m:r>
                          <a:rPr lang="en-US" altLang="en-US" sz="2000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charset="0"/>
                          </a:rPr>
                          <m:t>, </m:t>
                        </m:r>
                        <m:r>
                          <a:rPr lang="en-US" altLang="en-US" sz="2000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charset="0"/>
                          </a:rPr>
                          <m:t>10</m:t>
                        </m:r>
                      </m:e>
                    </m:d>
                    <m:r>
                      <a:rPr lang="en-US" altLang="en-US" sz="2000" b="0" i="1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charset="0"/>
                      </a:rPr>
                      <m:t>%</m:t>
                    </m:r>
                    <m:r>
                      <a:rPr lang="en-US" altLang="en-US" sz="2000" b="0" i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charset="0"/>
                      </a:rPr>
                      <m:t>,</m:t>
                    </m:r>
                  </m:oMath>
                </a14:m>
                <a:r>
                  <a:rPr lang="en-US" altLang="en-US" sz="2000">
                    <a:solidFill>
                      <a:schemeClr val="accent1">
                        <a:lumMod val="50000"/>
                      </a:schemeClr>
                    </a:solidFill>
                    <a:latin typeface="Calibri" panose="020F0502020204030204" charset="0"/>
                    <a:cs typeface="Calibri" panose="020F0502020204030204" charset="0"/>
                  </a:rPr>
                  <a:t> Mô hình có mức độ chính xác trung bình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en-US" sz="2000" b="0" i="1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charset="0"/>
                      </a:rPr>
                      <m:t>𝑊𝐸𝑅</m:t>
                    </m:r>
                    <m:r>
                      <a:rPr lang="en-US" altLang="en-US" sz="2000" b="0" i="1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charset="0"/>
                      </a:rPr>
                      <m:t>&lt;</m:t>
                    </m:r>
                    <m:r>
                      <a:rPr lang="en-US" altLang="en-US" sz="2000" b="0" i="1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charset="0"/>
                      </a:rPr>
                      <m:t>10</m:t>
                    </m:r>
                    <m:r>
                      <a:rPr lang="en-US" altLang="en-US" sz="2000" b="0" i="1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charset="0"/>
                      </a:rPr>
                      <m:t>%</m:t>
                    </m:r>
                  </m:oMath>
                </a14:m>
                <a:r>
                  <a:rPr lang="en-US" altLang="en-US" sz="2000">
                    <a:solidFill>
                      <a:schemeClr val="accent1">
                        <a:lumMod val="50000"/>
                      </a:schemeClr>
                    </a:solidFill>
                    <a:latin typeface="Calibri" panose="020F0502020204030204" charset="0"/>
                    <a:cs typeface="Calibri" panose="020F0502020204030204" charset="0"/>
                  </a:rPr>
                  <a:t> </a:t>
                </a:r>
                <a:endParaRPr lang="vi-VN" altLang="en-US" sz="2000">
                  <a:solidFill>
                    <a:schemeClr val="accent1">
                      <a:lumMod val="50000"/>
                    </a:schemeClr>
                  </a:solidFill>
                  <a:latin typeface="Calibri" panose="020F0502020204030204" charset="0"/>
                  <a:cs typeface="Calibri" panose="020F0502020204030204" charset="0"/>
                </a:endParaRPr>
              </a:p>
            </p:txBody>
          </p:sp>
        </mc:Choice>
        <mc:Fallback>
          <p:sp>
            <p:nvSpPr>
              <p:cNvPr id="15" name="Text Box 17">
                <a:extLst>
                  <a:ext uri="{FF2B5EF4-FFF2-40B4-BE49-F238E27FC236}">
                    <a16:creationId xmlns:a16="http://schemas.microsoft.com/office/drawing/2014/main" id="{5D74302B-F60E-1798-3A79-C3C694A36A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6059" y="4613612"/>
                <a:ext cx="3693859" cy="1323439"/>
              </a:xfrm>
              <a:prstGeom prst="rect">
                <a:avLst/>
              </a:prstGeom>
              <a:blipFill>
                <a:blip r:embed="rId5"/>
                <a:stretch>
                  <a:fillRect l="-1815" t="-2765" r="-330" b="-73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064720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image1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43865" y="288925"/>
            <a:ext cx="922020" cy="939800"/>
          </a:xfrm>
          <a:prstGeom prst="rect">
            <a:avLst/>
          </a:prstGeom>
        </p:spPr>
      </p:pic>
      <p:sp>
        <p:nvSpPr>
          <p:cNvPr id="11266" name="Title 1"/>
          <p:cNvSpPr>
            <a:spLocks noGrp="1"/>
          </p:cNvSpPr>
          <p:nvPr>
            <p:ph type="title"/>
          </p:nvPr>
        </p:nvSpPr>
        <p:spPr>
          <a:xfrm>
            <a:off x="2243455" y="444500"/>
            <a:ext cx="9275445" cy="628650"/>
          </a:xfrm>
        </p:spPr>
        <p:txBody>
          <a:bodyPr vert="horz" wrap="square" lIns="91440" tIns="45720" rIns="91440" bIns="45720" anchor="ctr" anchorCtr="0">
            <a:normAutofit fontScale="90000"/>
          </a:bodyPr>
          <a:lstStyle/>
          <a:p>
            <a:pPr algn="l"/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Calibri" panose="020F0502020204030204" charset="0"/>
                <a:ea typeface="+mn-ea"/>
                <a:cs typeface="Calibri" panose="020F0502020204030204" charset="0"/>
                <a:sym typeface="+mn-ea"/>
              </a:rPr>
              <a:t>4</a:t>
            </a:r>
            <a:r>
              <a:rPr lang="en-US" noProof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+mn-ea"/>
              </a:rPr>
              <a:t>. </a:t>
            </a:r>
            <a:r>
              <a:rPr lang="en-US" altLang="en-US" noProof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Calibri" panose="020F0502020204030204" charset="0"/>
                <a:sym typeface="+mn-ea"/>
              </a:rPr>
              <a:t>Kết quả và nhân xét</a:t>
            </a:r>
            <a:endParaRPr lang="vi-VN" altLang="en-US" noProof="0" dirty="0" err="1">
              <a:ln>
                <a:noFill/>
              </a:ln>
              <a:solidFill>
                <a:schemeClr val="accent5">
                  <a:lumMod val="75000"/>
                </a:schemeClr>
              </a:solidFill>
              <a:effectLst/>
              <a:uLnTx/>
              <a:uFillTx/>
              <a:latin typeface="Calibri" panose="020F0502020204030204" charset="0"/>
              <a:ea typeface="+mn-ea"/>
              <a:cs typeface="Calibri" panose="020F0502020204030204" charset="0"/>
              <a:sym typeface="+mn-ea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551940" y="1228725"/>
            <a:ext cx="9674860" cy="1778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Box 17">
            <a:extLst>
              <a:ext uri="{FF2B5EF4-FFF2-40B4-BE49-F238E27FC236}">
                <a16:creationId xmlns:a16="http://schemas.microsoft.com/office/drawing/2014/main" id="{9EC506FC-D432-329A-E1D3-CF230241EAD3}"/>
              </a:ext>
            </a:extLst>
          </p:cNvPr>
          <p:cNvSpPr txBox="1"/>
          <p:nvPr/>
        </p:nvSpPr>
        <p:spPr>
          <a:xfrm>
            <a:off x="1038860" y="1322361"/>
            <a:ext cx="526863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30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4</a:t>
            </a:r>
            <a:r>
              <a:rPr lang="vi-VN" altLang="en-US" sz="30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.</a:t>
            </a:r>
            <a:r>
              <a:rPr lang="en-US" altLang="en-US" sz="30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3</a:t>
            </a:r>
            <a:r>
              <a:rPr lang="vi-VN" altLang="en-US" sz="30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 </a:t>
            </a:r>
            <a:r>
              <a:rPr lang="en-US" altLang="en-US" sz="30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Trích xuất thông tin OCR</a:t>
            </a:r>
            <a:endParaRPr lang="vi-VN" altLang="en-US" sz="3000">
              <a:solidFill>
                <a:schemeClr val="accent1">
                  <a:lumMod val="50000"/>
                </a:schemeClr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AF08388-D83A-0F7D-695D-617BC8CBEE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865" y="2201813"/>
            <a:ext cx="7703838" cy="3760449"/>
          </a:xfrm>
          <a:prstGeom prst="rect">
            <a:avLst/>
          </a:prstGeom>
        </p:spPr>
      </p:pic>
      <p:sp>
        <p:nvSpPr>
          <p:cNvPr id="10" name="Text Box 17">
            <a:extLst>
              <a:ext uri="{FF2B5EF4-FFF2-40B4-BE49-F238E27FC236}">
                <a16:creationId xmlns:a16="http://schemas.microsoft.com/office/drawing/2014/main" id="{1D2AD444-582A-E901-9E0F-0D45E8F99990}"/>
              </a:ext>
            </a:extLst>
          </p:cNvPr>
          <p:cNvSpPr txBox="1"/>
          <p:nvPr/>
        </p:nvSpPr>
        <p:spPr>
          <a:xfrm>
            <a:off x="8016868" y="2419888"/>
            <a:ext cx="35020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n-US" sz="16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Pattern Regex: Email</a:t>
            </a:r>
            <a:endParaRPr lang="vi-VN" altLang="en-US" sz="1600">
              <a:solidFill>
                <a:schemeClr val="accent1">
                  <a:lumMod val="50000"/>
                </a:schemeClr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4" name="Text Box 17">
            <a:extLst>
              <a:ext uri="{FF2B5EF4-FFF2-40B4-BE49-F238E27FC236}">
                <a16:creationId xmlns:a16="http://schemas.microsoft.com/office/drawing/2014/main" id="{BC349E8E-AB61-919B-11AF-57FE4F71B3BD}"/>
              </a:ext>
            </a:extLst>
          </p:cNvPr>
          <p:cNvSpPr txBox="1"/>
          <p:nvPr/>
        </p:nvSpPr>
        <p:spPr>
          <a:xfrm>
            <a:off x="8016868" y="2844225"/>
            <a:ext cx="35020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n-US" sz="16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\b[A-Za-z0-9._%+-]+@[A-Za-z0-9.-]+\.[A-Za-z]{2,}\b</a:t>
            </a:r>
            <a:endParaRPr lang="vi-VN" altLang="en-US" sz="1600">
              <a:solidFill>
                <a:schemeClr val="accent1">
                  <a:lumMod val="50000"/>
                </a:schemeClr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6" name="Text Box 17">
            <a:extLst>
              <a:ext uri="{FF2B5EF4-FFF2-40B4-BE49-F238E27FC236}">
                <a16:creationId xmlns:a16="http://schemas.microsoft.com/office/drawing/2014/main" id="{B15193B7-9698-3079-3EAC-6F60FBCC3024}"/>
              </a:ext>
            </a:extLst>
          </p:cNvPr>
          <p:cNvSpPr txBox="1"/>
          <p:nvPr/>
        </p:nvSpPr>
        <p:spPr>
          <a:xfrm>
            <a:off x="8016868" y="4021798"/>
            <a:ext cx="35020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n-US" sz="16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Pattern Regex: Số điện thoại</a:t>
            </a:r>
            <a:endParaRPr lang="vi-VN" altLang="en-US" sz="1600">
              <a:solidFill>
                <a:schemeClr val="accent1">
                  <a:lumMod val="50000"/>
                </a:schemeClr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7" name="Text Box 17">
            <a:extLst>
              <a:ext uri="{FF2B5EF4-FFF2-40B4-BE49-F238E27FC236}">
                <a16:creationId xmlns:a16="http://schemas.microsoft.com/office/drawing/2014/main" id="{4FEBAEB4-9630-5EC8-866B-8DCDC3760A4B}"/>
              </a:ext>
            </a:extLst>
          </p:cNvPr>
          <p:cNvSpPr txBox="1"/>
          <p:nvPr/>
        </p:nvSpPr>
        <p:spPr>
          <a:xfrm>
            <a:off x="8016868" y="4446135"/>
            <a:ext cx="35020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n-US" sz="16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\b[0-9]+\b</a:t>
            </a:r>
            <a:endParaRPr lang="vi-VN" altLang="en-US" sz="1600">
              <a:solidFill>
                <a:schemeClr val="accent1">
                  <a:lumMod val="50000"/>
                </a:schemeClr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18345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image1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43865" y="288925"/>
            <a:ext cx="922020" cy="939800"/>
          </a:xfrm>
          <a:prstGeom prst="rect">
            <a:avLst/>
          </a:prstGeom>
        </p:spPr>
      </p:pic>
      <p:sp>
        <p:nvSpPr>
          <p:cNvPr id="11266" name="Title 1"/>
          <p:cNvSpPr>
            <a:spLocks noGrp="1"/>
          </p:cNvSpPr>
          <p:nvPr>
            <p:ph type="title"/>
          </p:nvPr>
        </p:nvSpPr>
        <p:spPr>
          <a:xfrm>
            <a:off x="2243455" y="444500"/>
            <a:ext cx="9275445" cy="628650"/>
          </a:xfrm>
        </p:spPr>
        <p:txBody>
          <a:bodyPr vert="horz" wrap="square" lIns="91440" tIns="45720" rIns="91440" bIns="45720" anchor="ctr" anchorCtr="0">
            <a:normAutofit fontScale="90000"/>
          </a:bodyPr>
          <a:lstStyle/>
          <a:p>
            <a:pPr algn="l"/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Calibri" panose="020F0502020204030204" charset="0"/>
                <a:ea typeface="+mn-ea"/>
                <a:cs typeface="Calibri" panose="020F0502020204030204" charset="0"/>
                <a:sym typeface="+mn-ea"/>
              </a:rPr>
              <a:t>4</a:t>
            </a:r>
            <a:r>
              <a:rPr lang="en-US" noProof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+mn-ea"/>
              </a:rPr>
              <a:t>. </a:t>
            </a:r>
            <a:r>
              <a:rPr lang="en-US" altLang="en-US" noProof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Calibri" panose="020F0502020204030204" charset="0"/>
                <a:sym typeface="+mn-ea"/>
              </a:rPr>
              <a:t>Kết quả và nhân xét</a:t>
            </a:r>
            <a:endParaRPr lang="vi-VN" altLang="en-US" noProof="0" dirty="0" err="1">
              <a:ln>
                <a:noFill/>
              </a:ln>
              <a:solidFill>
                <a:schemeClr val="accent5">
                  <a:lumMod val="75000"/>
                </a:schemeClr>
              </a:solidFill>
              <a:effectLst/>
              <a:uLnTx/>
              <a:uFillTx/>
              <a:latin typeface="Calibri" panose="020F0502020204030204" charset="0"/>
              <a:ea typeface="+mn-ea"/>
              <a:cs typeface="Calibri" panose="020F0502020204030204" charset="0"/>
              <a:sym typeface="+mn-ea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551940" y="1228725"/>
            <a:ext cx="9674860" cy="1778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Box 17">
            <a:extLst>
              <a:ext uri="{FF2B5EF4-FFF2-40B4-BE49-F238E27FC236}">
                <a16:creationId xmlns:a16="http://schemas.microsoft.com/office/drawing/2014/main" id="{9EC506FC-D432-329A-E1D3-CF230241EAD3}"/>
              </a:ext>
            </a:extLst>
          </p:cNvPr>
          <p:cNvSpPr txBox="1"/>
          <p:nvPr/>
        </p:nvSpPr>
        <p:spPr>
          <a:xfrm>
            <a:off x="1038860" y="1322361"/>
            <a:ext cx="526863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30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4</a:t>
            </a:r>
            <a:r>
              <a:rPr lang="vi-VN" altLang="en-US" sz="30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.</a:t>
            </a:r>
            <a:r>
              <a:rPr lang="en-US" altLang="en-US" sz="30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3</a:t>
            </a:r>
            <a:r>
              <a:rPr lang="vi-VN" altLang="en-US" sz="30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 </a:t>
            </a:r>
            <a:r>
              <a:rPr lang="en-US" altLang="en-US" sz="30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Trích xuất thông tin OCR</a:t>
            </a:r>
            <a:endParaRPr lang="vi-VN" altLang="en-US" sz="3000">
              <a:solidFill>
                <a:schemeClr val="accent1">
                  <a:lumMod val="50000"/>
                </a:schemeClr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0" name="Text Box 17">
            <a:extLst>
              <a:ext uri="{FF2B5EF4-FFF2-40B4-BE49-F238E27FC236}">
                <a16:creationId xmlns:a16="http://schemas.microsoft.com/office/drawing/2014/main" id="{1D2AD444-582A-E901-9E0F-0D45E8F99990}"/>
              </a:ext>
            </a:extLst>
          </p:cNvPr>
          <p:cNvSpPr txBox="1"/>
          <p:nvPr/>
        </p:nvSpPr>
        <p:spPr>
          <a:xfrm>
            <a:off x="8016868" y="2500267"/>
            <a:ext cx="35020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n-US" sz="16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Pattern Regex: Số tiền</a:t>
            </a:r>
            <a:endParaRPr lang="vi-VN" altLang="en-US" sz="1600">
              <a:solidFill>
                <a:schemeClr val="accent1">
                  <a:lumMod val="50000"/>
                </a:schemeClr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4" name="Text Box 17">
            <a:extLst>
              <a:ext uri="{FF2B5EF4-FFF2-40B4-BE49-F238E27FC236}">
                <a16:creationId xmlns:a16="http://schemas.microsoft.com/office/drawing/2014/main" id="{BC349E8E-AB61-919B-11AF-57FE4F71B3BD}"/>
              </a:ext>
            </a:extLst>
          </p:cNvPr>
          <p:cNvSpPr txBox="1"/>
          <p:nvPr/>
        </p:nvSpPr>
        <p:spPr>
          <a:xfrm>
            <a:off x="8016868" y="3012176"/>
            <a:ext cx="35020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n-US" sz="16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CHANGE \d{1,3}(,\d{3})*</a:t>
            </a:r>
            <a:endParaRPr lang="vi-VN" altLang="en-US" sz="1600">
              <a:solidFill>
                <a:schemeClr val="accent1">
                  <a:lumMod val="50000"/>
                </a:schemeClr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CE16D7-B022-0FA9-8796-0D281A3C25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5885" y="2178478"/>
            <a:ext cx="6013665" cy="4363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557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image1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43865" y="288925"/>
            <a:ext cx="922020" cy="939800"/>
          </a:xfrm>
          <a:prstGeom prst="rect">
            <a:avLst/>
          </a:prstGeom>
        </p:spPr>
      </p:pic>
      <p:sp>
        <p:nvSpPr>
          <p:cNvPr id="11266" name="Title 1"/>
          <p:cNvSpPr>
            <a:spLocks noGrp="1"/>
          </p:cNvSpPr>
          <p:nvPr>
            <p:ph type="title"/>
          </p:nvPr>
        </p:nvSpPr>
        <p:spPr>
          <a:xfrm>
            <a:off x="2243455" y="444500"/>
            <a:ext cx="7705090" cy="628650"/>
          </a:xfrm>
        </p:spPr>
        <p:txBody>
          <a:bodyPr vert="horz" wrap="square" lIns="91440" tIns="45720" rIns="91440" bIns="45720" anchor="ctr" anchorCtr="0">
            <a:normAutofit fontScale="90000"/>
          </a:bodyPr>
          <a:lstStyle/>
          <a:p>
            <a:pPr algn="l"/>
            <a:r>
              <a:rPr lang="en-US" altLang="en-US" dirty="0">
                <a:solidFill>
                  <a:schemeClr val="accent5">
                    <a:lumMod val="75000"/>
                  </a:schemeClr>
                </a:solidFill>
              </a:rPr>
              <a:t>5</a:t>
            </a:r>
            <a:r>
              <a:rPr lang="en-US" altLang="en-US">
                <a:solidFill>
                  <a:schemeClr val="accent5">
                    <a:lumMod val="75000"/>
                  </a:schemeClr>
                </a:solidFill>
              </a:rPr>
              <a:t>. </a:t>
            </a:r>
            <a:r>
              <a:rPr lang="en-US" noProof="0" dirty="0" err="1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+mn-ea"/>
              </a:rPr>
              <a:t>Kết</a:t>
            </a:r>
            <a:r>
              <a:rPr lang="en-US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+mn-ea"/>
              </a:rPr>
              <a:t> </a:t>
            </a:r>
            <a:r>
              <a:rPr lang="en-US" noProof="0" dirty="0" err="1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+mn-ea"/>
              </a:rPr>
              <a:t>luận</a:t>
            </a:r>
            <a:r>
              <a:rPr lang="en-US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+mn-ea"/>
              </a:rPr>
              <a:t> </a:t>
            </a:r>
            <a:r>
              <a:rPr lang="en-US" noProof="0" dirty="0" err="1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+mn-ea"/>
              </a:rPr>
              <a:t>và</a:t>
            </a:r>
            <a:r>
              <a:rPr lang="en-US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+mn-ea"/>
              </a:rPr>
              <a:t> </a:t>
            </a:r>
            <a:r>
              <a:rPr lang="en-US" noProof="0" dirty="0" err="1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+mn-ea"/>
              </a:rPr>
              <a:t>hướng</a:t>
            </a:r>
            <a:r>
              <a:rPr lang="en-US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+mn-ea"/>
              </a:rPr>
              <a:t> </a:t>
            </a:r>
            <a:r>
              <a:rPr lang="en-US" noProof="0" dirty="0" err="1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+mn-ea"/>
              </a:rPr>
              <a:t>phát</a:t>
            </a:r>
            <a:r>
              <a:rPr lang="en-US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+mn-ea"/>
              </a:rPr>
              <a:t> </a:t>
            </a:r>
            <a:r>
              <a:rPr lang="en-US" noProof="0" dirty="0" err="1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+mn-ea"/>
              </a:rPr>
              <a:t>triển</a:t>
            </a:r>
            <a:endParaRPr lang="en-US" altLang="en-US" noProof="0" dirty="0" err="1">
              <a:ln>
                <a:noFill/>
              </a:ln>
              <a:solidFill>
                <a:schemeClr val="accent5">
                  <a:lumMod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  <a:sym typeface="+mn-ea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551940" y="1228725"/>
            <a:ext cx="9674860" cy="1778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36</a:t>
            </a:fld>
            <a:endParaRPr lang="en-US"/>
          </a:p>
        </p:txBody>
      </p:sp>
      <p:sp>
        <p:nvSpPr>
          <p:cNvPr id="10" name="Text Box 9"/>
          <p:cNvSpPr txBox="1"/>
          <p:nvPr/>
        </p:nvSpPr>
        <p:spPr>
          <a:xfrm>
            <a:off x="1170940" y="1402080"/>
            <a:ext cx="6205855" cy="475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>
                <a:solidFill>
                  <a:schemeClr val="accent1">
                    <a:lumMod val="75000"/>
                  </a:schemeClr>
                </a:solidFill>
                <a:sym typeface="+mn-ea"/>
              </a:rPr>
              <a:t>5.1 </a:t>
            </a:r>
            <a:r>
              <a:rPr lang="vi-VN" altLang="en-US" sz="2500">
                <a:solidFill>
                  <a:schemeClr val="accent1">
                    <a:lumMod val="75000"/>
                  </a:schemeClr>
                </a:solidFill>
                <a:sym typeface="+mn-ea"/>
              </a:rPr>
              <a:t>Kết luận</a:t>
            </a:r>
          </a:p>
        </p:txBody>
      </p:sp>
      <p:sp>
        <p:nvSpPr>
          <p:cNvPr id="28" name="Text Box 27"/>
          <p:cNvSpPr txBox="1"/>
          <p:nvPr/>
        </p:nvSpPr>
        <p:spPr>
          <a:xfrm>
            <a:off x="1551940" y="1877695"/>
            <a:ext cx="9674860" cy="134302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>
              <a:lnSpc>
                <a:spcPct val="150000"/>
              </a:lnSpc>
            </a:pPr>
            <a:r>
              <a:rPr lang="vi-VN" altLang="en-US" sz="2000">
                <a:solidFill>
                  <a:schemeClr val="accent1">
                    <a:lumMod val="50000"/>
                  </a:schemeClr>
                </a:solidFill>
              </a:rPr>
              <a:t>- Ưu điểm: </a:t>
            </a:r>
            <a:r>
              <a:rPr lang="en-US" altLang="en-US" sz="2000">
                <a:solidFill>
                  <a:schemeClr val="accent1">
                    <a:lumMod val="50000"/>
                  </a:schemeClr>
                </a:solidFill>
              </a:rPr>
              <a:t>Xử lý tốt các yêu cầu bài toán</a:t>
            </a:r>
            <a:r>
              <a:rPr lang="vi-VN" altLang="en-US" sz="2000">
                <a:solidFill>
                  <a:schemeClr val="accent1">
                    <a:lumMod val="50000"/>
                  </a:schemeClr>
                </a:solidFill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vi-VN" altLang="en-US" sz="2000">
                <a:solidFill>
                  <a:schemeClr val="accent1">
                    <a:lumMod val="50000"/>
                  </a:schemeClr>
                </a:solidFill>
              </a:rPr>
              <a:t>- Nhược điểm: </a:t>
            </a:r>
            <a:r>
              <a:rPr lang="en-US" altLang="en-US" sz="2000">
                <a:solidFill>
                  <a:schemeClr val="accent1">
                    <a:lumMod val="50000"/>
                  </a:schemeClr>
                </a:solidFill>
              </a:rPr>
              <a:t>Chưa thực hiện tối ưu trong ngữ cảnh thực tế</a:t>
            </a:r>
            <a:endParaRPr lang="vi-VN" altLang="en-US" sz="200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1170940" y="3530600"/>
            <a:ext cx="6205855" cy="475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>
                <a:solidFill>
                  <a:schemeClr val="accent1">
                    <a:lumMod val="75000"/>
                  </a:schemeClr>
                </a:solidFill>
                <a:sym typeface="+mn-ea"/>
              </a:rPr>
              <a:t>5.2 </a:t>
            </a:r>
            <a:r>
              <a:rPr lang="vi-VN" altLang="en-US" sz="2500">
                <a:solidFill>
                  <a:schemeClr val="accent1">
                    <a:lumMod val="75000"/>
                  </a:schemeClr>
                </a:solidFill>
                <a:sym typeface="+mn-ea"/>
              </a:rPr>
              <a:t>Hướng phát triển</a:t>
            </a:r>
          </a:p>
        </p:txBody>
      </p:sp>
      <p:sp>
        <p:nvSpPr>
          <p:cNvPr id="3" name="Text Box 2"/>
          <p:cNvSpPr txBox="1"/>
          <p:nvPr/>
        </p:nvSpPr>
        <p:spPr>
          <a:xfrm>
            <a:off x="1551940" y="4279265"/>
            <a:ext cx="9674860" cy="134302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>
              <a:lnSpc>
                <a:spcPct val="150000"/>
              </a:lnSpc>
            </a:pPr>
            <a:r>
              <a:rPr lang="vi-VN" altLang="en-US" sz="2000">
                <a:solidFill>
                  <a:schemeClr val="accent1">
                    <a:lumMod val="50000"/>
                  </a:schemeClr>
                </a:solidFill>
              </a:rPr>
              <a:t>- </a:t>
            </a:r>
            <a:r>
              <a:rPr lang="en-US" altLang="en-US" sz="2000">
                <a:solidFill>
                  <a:schemeClr val="accent1">
                    <a:lumMod val="50000"/>
                  </a:schemeClr>
                </a:solidFill>
              </a:rPr>
              <a:t>Cải tiến thuật toán Inpaint bằng Inpaint Anything</a:t>
            </a:r>
            <a:endParaRPr lang="vi-VN" altLang="en-US" sz="2000">
              <a:solidFill>
                <a:schemeClr val="accent1">
                  <a:lumMod val="50000"/>
                </a:schemeClr>
              </a:solidFill>
            </a:endParaRPr>
          </a:p>
          <a:p>
            <a:pPr algn="l">
              <a:lnSpc>
                <a:spcPct val="150000"/>
              </a:lnSpc>
            </a:pPr>
            <a:r>
              <a:rPr lang="vi-VN" altLang="en-US" sz="2000">
                <a:solidFill>
                  <a:schemeClr val="accent1">
                    <a:lumMod val="50000"/>
                  </a:schemeClr>
                </a:solidFill>
              </a:rPr>
              <a:t>- </a:t>
            </a:r>
            <a:r>
              <a:rPr lang="en-US" altLang="en-US" sz="2000">
                <a:solidFill>
                  <a:schemeClr val="accent1">
                    <a:lumMod val="50000"/>
                  </a:schemeClr>
                </a:solidFill>
              </a:rPr>
              <a:t>Trích xuất thông tin từ ảnh hỗ trợ khoanh vùng bằng thao tác trên ứng dụng để trích xuất hiệu quả hơn.</a:t>
            </a:r>
            <a:endParaRPr lang="vi-VN" altLang="en-US" sz="2000">
              <a:solidFill>
                <a:schemeClr val="accent1">
                  <a:lumMod val="50000"/>
                </a:schemeClr>
              </a:solidFill>
            </a:endParaRPr>
          </a:p>
          <a:p>
            <a:pPr algn="l">
              <a:lnSpc>
                <a:spcPct val="150000"/>
              </a:lnSpc>
            </a:pPr>
            <a:endParaRPr lang="vi-VN" altLang="en-US" sz="2000">
              <a:solidFill>
                <a:schemeClr val="accent1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7284" y="2677795"/>
            <a:ext cx="9068435" cy="1788160"/>
          </a:xfrm>
        </p:spPr>
        <p:txBody>
          <a:bodyPr/>
          <a:lstStyle/>
          <a:p>
            <a:r>
              <a:rPr lang="en-US" sz="3000" b="1">
                <a:solidFill>
                  <a:schemeClr val="accent5">
                    <a:lumMod val="75000"/>
                  </a:schemeClr>
                </a:solidFill>
              </a:rPr>
              <a:t>CẢM ƠN QUÝ THẦY CÔ ĐÃ LẮNG NGHE! </a:t>
            </a:r>
          </a:p>
        </p:txBody>
      </p:sp>
      <p:pic>
        <p:nvPicPr>
          <p:cNvPr id="389" name="image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80988" y="289560"/>
            <a:ext cx="1536065" cy="1563370"/>
          </a:xfrm>
          <a:prstGeom prst="rect">
            <a:avLst/>
          </a:prstGeom>
        </p:spPr>
      </p:pic>
      <p:sp>
        <p:nvSpPr>
          <p:cNvPr id="100" name="Text Box 99"/>
          <p:cNvSpPr txBox="1"/>
          <p:nvPr/>
        </p:nvSpPr>
        <p:spPr>
          <a:xfrm>
            <a:off x="5863590" y="4465955"/>
            <a:ext cx="5080000" cy="119888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indent="0"/>
            <a:r>
              <a:rPr lang="en-US" sz="2400" b="1">
                <a:solidFill>
                  <a:schemeClr val="accent5">
                    <a:lumMod val="60000"/>
                    <a:lumOff val="40000"/>
                  </a:schemeClr>
                </a:solidFill>
                <a:latin typeface="Calibri" panose="020F0502020204030204" charset="0"/>
                <a:ea typeface="SimSun" panose="02010600030101010101" pitchFamily="2" charset="-122"/>
                <a:cs typeface="Times New Roman" panose="02020603050405020304" charset="0"/>
              </a:rPr>
              <a:t>GVHD : ThS. NGUYỄN KHÁNH LỢI</a:t>
            </a:r>
          </a:p>
          <a:p>
            <a:pPr indent="0"/>
            <a:r>
              <a:rPr lang="en-US" sz="2400" b="1">
                <a:solidFill>
                  <a:schemeClr val="accent5">
                    <a:lumMod val="60000"/>
                    <a:lumOff val="40000"/>
                  </a:schemeClr>
                </a:solidFill>
                <a:latin typeface="Calibri" panose="020F0502020204030204" charset="0"/>
                <a:ea typeface="SimSun" panose="02010600030101010101" pitchFamily="2" charset="-122"/>
                <a:cs typeface="Times New Roman" panose="02020603050405020304" charset="0"/>
              </a:rPr>
              <a:t>SVTH : CAO THÀNH DANH</a:t>
            </a:r>
          </a:p>
          <a:p>
            <a:pPr indent="0"/>
            <a:r>
              <a:rPr lang="en-US" sz="2400" b="1">
                <a:solidFill>
                  <a:schemeClr val="accent5">
                    <a:lumMod val="60000"/>
                    <a:lumOff val="40000"/>
                  </a:schemeClr>
                </a:solidFill>
                <a:latin typeface="Calibri" panose="020F0502020204030204" charset="0"/>
                <a:ea typeface="SimSun" panose="02010600030101010101" pitchFamily="2" charset="-122"/>
                <a:cs typeface="Times New Roman" panose="02020603050405020304" charset="0"/>
              </a:rPr>
              <a:t>MSSV :  1912836</a:t>
            </a:r>
          </a:p>
        </p:txBody>
      </p:sp>
      <p:sp>
        <p:nvSpPr>
          <p:cNvPr id="6" name="Text Box 5"/>
          <p:cNvSpPr txBox="1"/>
          <p:nvPr/>
        </p:nvSpPr>
        <p:spPr>
          <a:xfrm>
            <a:off x="5863590" y="5917565"/>
            <a:ext cx="5080000" cy="3987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 algn="r"/>
            <a:r>
              <a:rPr lang="en-US" sz="2000" b="0">
                <a:latin typeface="Calibri" panose="020F0502020204030204" charset="0"/>
                <a:ea typeface="SimSun" panose="02010600030101010101" pitchFamily="2" charset="-122"/>
                <a:cs typeface="Calibri" panose="020F0502020204030204" charset="0"/>
              </a:rPr>
              <a:t>TP. Hồ Chí Minh, ngày 20 tháng </a:t>
            </a:r>
            <a:r>
              <a:rPr lang="vi-VN" altLang="en-US" sz="2000" b="0">
                <a:latin typeface="Calibri" panose="020F0502020204030204" charset="0"/>
                <a:ea typeface="SimSun" panose="02010600030101010101" pitchFamily="2" charset="-122"/>
                <a:cs typeface="Calibri" panose="020F0502020204030204" charset="0"/>
              </a:rPr>
              <a:t>12</a:t>
            </a:r>
            <a:r>
              <a:rPr lang="en-US" sz="2000" b="0">
                <a:latin typeface="Calibri" panose="020F0502020204030204" charset="0"/>
                <a:ea typeface="SimSun" panose="02010600030101010101" pitchFamily="2" charset="-122"/>
                <a:cs typeface="Calibri" panose="020F0502020204030204" charset="0"/>
              </a:rPr>
              <a:t>  năm 2023</a:t>
            </a:r>
            <a:endParaRPr lang="en-US" sz="2000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37</a:t>
            </a:fld>
            <a:endParaRPr lang="en-US"/>
          </a:p>
        </p:txBody>
      </p:sp>
      <p:sp>
        <p:nvSpPr>
          <p:cNvPr id="2" name="Text Box 1"/>
          <p:cNvSpPr txBox="1"/>
          <p:nvPr/>
        </p:nvSpPr>
        <p:spPr>
          <a:xfrm>
            <a:off x="3923983" y="596265"/>
            <a:ext cx="4555490" cy="6299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vi-VN" altLang="en-US" sz="3500" b="1">
                <a:solidFill>
                  <a:schemeClr val="accent5">
                    <a:lumMod val="75000"/>
                  </a:schemeClr>
                </a:solidFill>
                <a:sym typeface="+mn-ea"/>
              </a:rPr>
              <a:t>ĐỒ ÁN TỐT NGHIỆP</a:t>
            </a:r>
            <a:r>
              <a:rPr lang="en-US" sz="3500" b="1">
                <a:solidFill>
                  <a:schemeClr val="accent5">
                    <a:lumMod val="75000"/>
                  </a:schemeClr>
                </a:solidFill>
                <a:sym typeface="+mn-ea"/>
              </a:rPr>
              <a:t> </a:t>
            </a:r>
            <a:endParaRPr lang="en-US" sz="3500" b="1">
              <a:solidFill>
                <a:schemeClr val="accent5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image1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43865" y="288925"/>
            <a:ext cx="922020" cy="939800"/>
          </a:xfrm>
          <a:prstGeom prst="rect">
            <a:avLst/>
          </a:prstGeom>
        </p:spPr>
      </p:pic>
      <p:sp>
        <p:nvSpPr>
          <p:cNvPr id="11266" name="Title 1"/>
          <p:cNvSpPr>
            <a:spLocks noGrp="1"/>
          </p:cNvSpPr>
          <p:nvPr>
            <p:ph type="title"/>
          </p:nvPr>
        </p:nvSpPr>
        <p:spPr>
          <a:xfrm>
            <a:off x="1763395" y="444500"/>
            <a:ext cx="9168765" cy="628650"/>
          </a:xfrm>
        </p:spPr>
        <p:txBody>
          <a:bodyPr vert="horz" wrap="square" lIns="91440" tIns="45720" rIns="91440" bIns="45720" anchor="ctr" anchorCtr="0">
            <a:noAutofit/>
          </a:bodyPr>
          <a:lstStyle/>
          <a:p>
            <a:pPr algn="l"/>
            <a:r>
              <a:rPr lang="en-US" sz="400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lt"/>
                <a:sym typeface="+mn-ea"/>
              </a:rPr>
              <a:t>2. </a:t>
            </a:r>
            <a:r>
              <a:rPr lang="vi-VN" altLang="en-US" sz="400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lt"/>
                <a:sym typeface="+mn-ea"/>
              </a:rPr>
              <a:t>Cơ sở lý thuyết</a:t>
            </a: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551940" y="1228725"/>
            <a:ext cx="9674860" cy="1778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Box 4"/>
          <p:cNvSpPr txBox="1"/>
          <p:nvPr/>
        </p:nvSpPr>
        <p:spPr>
          <a:xfrm>
            <a:off x="1365885" y="1246505"/>
            <a:ext cx="5366445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altLang="en-US" sz="30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2.1 </a:t>
            </a:r>
            <a:r>
              <a:rPr lang="en-US" altLang="en-US" sz="30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Xử lý ảnh số</a:t>
            </a:r>
            <a:endParaRPr lang="vi-VN" altLang="en-US" sz="3000">
              <a:solidFill>
                <a:schemeClr val="accent1">
                  <a:lumMod val="50000"/>
                </a:schemeClr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97F807-D4B5-6BA0-D1C9-3713EB08D5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744" y="2174032"/>
            <a:ext cx="3098399" cy="3153748"/>
          </a:xfrm>
          <a:prstGeom prst="rect">
            <a:avLst/>
          </a:prstGeom>
        </p:spPr>
      </p:pic>
      <p:pic>
        <p:nvPicPr>
          <p:cNvPr id="10" name="Picture 9" descr="Diagram of a diagram of a light source&#10;&#10;Description automatically generated">
            <a:extLst>
              <a:ext uri="{FF2B5EF4-FFF2-40B4-BE49-F238E27FC236}">
                <a16:creationId xmlns:a16="http://schemas.microsoft.com/office/drawing/2014/main" id="{EB0C6222-6C83-CCB5-FB90-0A34C191F8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3142" y="1817370"/>
            <a:ext cx="4518375" cy="256825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E198E12-0886-E48C-1670-CB1A48E095ED}"/>
              </a:ext>
            </a:extLst>
          </p:cNvPr>
          <p:cNvSpPr txBox="1"/>
          <p:nvPr/>
        </p:nvSpPr>
        <p:spPr>
          <a:xfrm>
            <a:off x="1365885" y="5629275"/>
            <a:ext cx="11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Mắt người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A1A926-5823-C340-F737-08A5CA17E7BA}"/>
              </a:ext>
            </a:extLst>
          </p:cNvPr>
          <p:cNvSpPr txBox="1"/>
          <p:nvPr/>
        </p:nvSpPr>
        <p:spPr>
          <a:xfrm>
            <a:off x="9171544" y="2639784"/>
            <a:ext cx="2512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Lấy mẫu và lượng tử hóa</a:t>
            </a:r>
          </a:p>
        </p:txBody>
      </p:sp>
      <p:sp>
        <p:nvSpPr>
          <p:cNvPr id="14" name="Text Box 4">
            <a:extLst>
              <a:ext uri="{FF2B5EF4-FFF2-40B4-BE49-F238E27FC236}">
                <a16:creationId xmlns:a16="http://schemas.microsoft.com/office/drawing/2014/main" id="{EDFEF015-1584-DF92-B30F-962E31163F88}"/>
              </a:ext>
            </a:extLst>
          </p:cNvPr>
          <p:cNvSpPr txBox="1"/>
          <p:nvPr/>
        </p:nvSpPr>
        <p:spPr>
          <a:xfrm>
            <a:off x="5511669" y="6013390"/>
            <a:ext cx="30381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n-US" sz="20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Giới thiệu Ảnh số</a:t>
            </a:r>
            <a:endParaRPr lang="vi-VN" altLang="en-US" sz="2000">
              <a:solidFill>
                <a:schemeClr val="accent1">
                  <a:lumMod val="50000"/>
                </a:schemeClr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45022E3-C72A-901C-E89F-3CADCE0E30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05067" y="4659875"/>
            <a:ext cx="4518375" cy="95162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6BD1514-7AEC-D383-D8FF-F9EF6C41863B}"/>
              </a:ext>
            </a:extLst>
          </p:cNvPr>
          <p:cNvSpPr txBox="1"/>
          <p:nvPr/>
        </p:nvSpPr>
        <p:spPr>
          <a:xfrm>
            <a:off x="9171543" y="4841809"/>
            <a:ext cx="2263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Ảnh số là một ma trận</a:t>
            </a:r>
          </a:p>
        </p:txBody>
      </p:sp>
    </p:spTree>
    <p:extLst>
      <p:ext uri="{BB962C8B-B14F-4D97-AF65-F5344CB8AC3E}">
        <p14:creationId xmlns:p14="http://schemas.microsoft.com/office/powerpoint/2010/main" val="23713776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image1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43865" y="288925"/>
            <a:ext cx="922020" cy="939800"/>
          </a:xfrm>
          <a:prstGeom prst="rect">
            <a:avLst/>
          </a:prstGeom>
        </p:spPr>
      </p:pic>
      <p:sp>
        <p:nvSpPr>
          <p:cNvPr id="11266" name="Title 1"/>
          <p:cNvSpPr>
            <a:spLocks noGrp="1"/>
          </p:cNvSpPr>
          <p:nvPr>
            <p:ph type="title"/>
          </p:nvPr>
        </p:nvSpPr>
        <p:spPr>
          <a:xfrm>
            <a:off x="1763395" y="444500"/>
            <a:ext cx="9168765" cy="628650"/>
          </a:xfrm>
        </p:spPr>
        <p:txBody>
          <a:bodyPr vert="horz" wrap="square" lIns="91440" tIns="45720" rIns="91440" bIns="45720" anchor="ctr" anchorCtr="0">
            <a:noAutofit/>
          </a:bodyPr>
          <a:lstStyle/>
          <a:p>
            <a:pPr algn="l"/>
            <a:r>
              <a:rPr lang="en-US" sz="400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lt"/>
                <a:sym typeface="+mn-ea"/>
              </a:rPr>
              <a:t>2. </a:t>
            </a:r>
            <a:r>
              <a:rPr lang="vi-VN" altLang="en-US" sz="400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lt"/>
                <a:sym typeface="+mn-ea"/>
              </a:rPr>
              <a:t>Cơ sở lý thuyết</a:t>
            </a: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551940" y="1228725"/>
            <a:ext cx="9674860" cy="1778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Box 4"/>
          <p:cNvSpPr txBox="1"/>
          <p:nvPr/>
        </p:nvSpPr>
        <p:spPr>
          <a:xfrm>
            <a:off x="1365885" y="1246505"/>
            <a:ext cx="5366445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altLang="en-US" sz="30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2.1 </a:t>
            </a:r>
            <a:r>
              <a:rPr lang="en-US" altLang="en-US" sz="30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Xử lý ảnh số</a:t>
            </a:r>
            <a:endParaRPr lang="vi-VN" altLang="en-US" sz="3000">
              <a:solidFill>
                <a:schemeClr val="accent1">
                  <a:lumMod val="50000"/>
                </a:schemeClr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6B54619-3BEA-1C67-AD9E-AB163C3ACB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1035" y="1990412"/>
            <a:ext cx="5651241" cy="4008195"/>
          </a:xfrm>
          <a:prstGeom prst="rect">
            <a:avLst/>
          </a:prstGeom>
        </p:spPr>
      </p:pic>
      <p:sp>
        <p:nvSpPr>
          <p:cNvPr id="3" name="Text Box 4">
            <a:extLst>
              <a:ext uri="{FF2B5EF4-FFF2-40B4-BE49-F238E27FC236}">
                <a16:creationId xmlns:a16="http://schemas.microsoft.com/office/drawing/2014/main" id="{74BC1175-CB8F-60AC-032F-954E72EE8A12}"/>
              </a:ext>
            </a:extLst>
          </p:cNvPr>
          <p:cNvSpPr txBox="1"/>
          <p:nvPr/>
        </p:nvSpPr>
        <p:spPr>
          <a:xfrm>
            <a:off x="3862494" y="6136678"/>
            <a:ext cx="30381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n-US" sz="20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Biến đổi miền không gian</a:t>
            </a:r>
            <a:endParaRPr lang="vi-VN" altLang="en-US" sz="2000">
              <a:solidFill>
                <a:schemeClr val="accent1">
                  <a:lumMod val="50000"/>
                </a:schemeClr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63700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image1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43865" y="288925"/>
            <a:ext cx="922020" cy="939800"/>
          </a:xfrm>
          <a:prstGeom prst="rect">
            <a:avLst/>
          </a:prstGeom>
        </p:spPr>
      </p:pic>
      <p:sp>
        <p:nvSpPr>
          <p:cNvPr id="11266" name="Title 1"/>
          <p:cNvSpPr>
            <a:spLocks noGrp="1"/>
          </p:cNvSpPr>
          <p:nvPr>
            <p:ph type="title"/>
          </p:nvPr>
        </p:nvSpPr>
        <p:spPr>
          <a:xfrm>
            <a:off x="1763395" y="444500"/>
            <a:ext cx="9168765" cy="628650"/>
          </a:xfrm>
        </p:spPr>
        <p:txBody>
          <a:bodyPr vert="horz" wrap="square" lIns="91440" tIns="45720" rIns="91440" bIns="45720" anchor="ctr" anchorCtr="0">
            <a:noAutofit/>
          </a:bodyPr>
          <a:lstStyle/>
          <a:p>
            <a:pPr algn="l"/>
            <a:r>
              <a:rPr lang="en-US" sz="400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lt"/>
                <a:sym typeface="+mn-ea"/>
              </a:rPr>
              <a:t>2. </a:t>
            </a:r>
            <a:r>
              <a:rPr lang="vi-VN" altLang="en-US" sz="400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lt"/>
                <a:sym typeface="+mn-ea"/>
              </a:rPr>
              <a:t>Cơ sở lý thuyết</a:t>
            </a: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551940" y="1228725"/>
            <a:ext cx="9674860" cy="1778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Box 4"/>
          <p:cNvSpPr txBox="1"/>
          <p:nvPr/>
        </p:nvSpPr>
        <p:spPr>
          <a:xfrm>
            <a:off x="1365885" y="1246505"/>
            <a:ext cx="5366445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altLang="en-US" sz="30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2.1 </a:t>
            </a:r>
            <a:r>
              <a:rPr lang="en-US" altLang="en-US" sz="30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Xử lý ảnh số</a:t>
            </a:r>
            <a:endParaRPr lang="vi-VN" altLang="en-US" sz="3000">
              <a:solidFill>
                <a:schemeClr val="accent1">
                  <a:lumMod val="50000"/>
                </a:schemeClr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3" name="Text Box 4">
            <a:extLst>
              <a:ext uri="{FF2B5EF4-FFF2-40B4-BE49-F238E27FC236}">
                <a16:creationId xmlns:a16="http://schemas.microsoft.com/office/drawing/2014/main" id="{74BC1175-CB8F-60AC-032F-954E72EE8A12}"/>
              </a:ext>
            </a:extLst>
          </p:cNvPr>
          <p:cNvSpPr txBox="1"/>
          <p:nvPr/>
        </p:nvSpPr>
        <p:spPr>
          <a:xfrm>
            <a:off x="1744893" y="5708604"/>
            <a:ext cx="30381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n-US" sz="20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Phép toán điểm</a:t>
            </a:r>
            <a:endParaRPr lang="vi-VN" altLang="en-US" sz="2000">
              <a:solidFill>
                <a:schemeClr val="accent1">
                  <a:lumMod val="50000"/>
                </a:schemeClr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pic>
        <p:nvPicPr>
          <p:cNvPr id="4" name="Picture 3" descr="A diagram of a function&#10;&#10;Description automatically generated">
            <a:extLst>
              <a:ext uri="{FF2B5EF4-FFF2-40B4-BE49-F238E27FC236}">
                <a16:creationId xmlns:a16="http://schemas.microsoft.com/office/drawing/2014/main" id="{FE664B09-D17A-790C-3126-D9F2FF552B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5885" y="2157095"/>
            <a:ext cx="3796180" cy="3269373"/>
          </a:xfrm>
          <a:prstGeom prst="rect">
            <a:avLst/>
          </a:prstGeom>
        </p:spPr>
      </p:pic>
      <p:sp>
        <p:nvSpPr>
          <p:cNvPr id="6" name="Text Box 4">
            <a:extLst>
              <a:ext uri="{FF2B5EF4-FFF2-40B4-BE49-F238E27FC236}">
                <a16:creationId xmlns:a16="http://schemas.microsoft.com/office/drawing/2014/main" id="{02827FEE-0D8B-EAFB-B862-263829508267}"/>
              </a:ext>
            </a:extLst>
          </p:cNvPr>
          <p:cNvSpPr txBox="1"/>
          <p:nvPr/>
        </p:nvSpPr>
        <p:spPr>
          <a:xfrm>
            <a:off x="6794996" y="5708604"/>
            <a:ext cx="30381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n-US" sz="20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Phép toán lân cận</a:t>
            </a:r>
            <a:endParaRPr lang="vi-VN" altLang="en-US" sz="2000">
              <a:solidFill>
                <a:schemeClr val="accent1">
                  <a:lumMod val="50000"/>
                </a:schemeClr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pic>
        <p:nvPicPr>
          <p:cNvPr id="9" name="Picture 8" descr="A diagram of a graph&#10;&#10;Description automatically generated">
            <a:extLst>
              <a:ext uri="{FF2B5EF4-FFF2-40B4-BE49-F238E27FC236}">
                <a16:creationId xmlns:a16="http://schemas.microsoft.com/office/drawing/2014/main" id="{27CAD725-22CD-52C9-41DB-7956C77D3C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7519" y="1799590"/>
            <a:ext cx="3513118" cy="3861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2775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image1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43865" y="288925"/>
            <a:ext cx="922020" cy="939800"/>
          </a:xfrm>
          <a:prstGeom prst="rect">
            <a:avLst/>
          </a:prstGeom>
        </p:spPr>
      </p:pic>
      <p:sp>
        <p:nvSpPr>
          <p:cNvPr id="11266" name="Title 1"/>
          <p:cNvSpPr>
            <a:spLocks noGrp="1"/>
          </p:cNvSpPr>
          <p:nvPr>
            <p:ph type="title"/>
          </p:nvPr>
        </p:nvSpPr>
        <p:spPr>
          <a:xfrm>
            <a:off x="1763395" y="444500"/>
            <a:ext cx="9168765" cy="628650"/>
          </a:xfrm>
        </p:spPr>
        <p:txBody>
          <a:bodyPr vert="horz" wrap="square" lIns="91440" tIns="45720" rIns="91440" bIns="45720" anchor="ctr" anchorCtr="0">
            <a:noAutofit/>
          </a:bodyPr>
          <a:lstStyle/>
          <a:p>
            <a:pPr algn="l"/>
            <a:r>
              <a:rPr lang="en-US" sz="400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lt"/>
                <a:sym typeface="+mn-ea"/>
              </a:rPr>
              <a:t>2. </a:t>
            </a:r>
            <a:r>
              <a:rPr lang="vi-VN" altLang="en-US" sz="400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lt"/>
                <a:sym typeface="+mn-ea"/>
              </a:rPr>
              <a:t>Cơ sở lý thuyết</a:t>
            </a: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551940" y="1228725"/>
            <a:ext cx="9674860" cy="1778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7</a:t>
            </a:fld>
            <a:endParaRPr lang="en-US"/>
          </a:p>
        </p:txBody>
      </p:sp>
      <p:sp>
        <p:nvSpPr>
          <p:cNvPr id="2" name="Text Box 1"/>
          <p:cNvSpPr txBox="1"/>
          <p:nvPr/>
        </p:nvSpPr>
        <p:spPr>
          <a:xfrm>
            <a:off x="7506659" y="1854252"/>
            <a:ext cx="1682653" cy="4602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1">
                    <a:lumMod val="50000"/>
                  </a:schemeClr>
                </a:solidFill>
              </a:rPr>
              <a:t>Inpaint</a:t>
            </a:r>
          </a:p>
        </p:txBody>
      </p:sp>
      <p:sp>
        <p:nvSpPr>
          <p:cNvPr id="3" name="Text Box 2"/>
          <p:cNvSpPr txBox="1"/>
          <p:nvPr/>
        </p:nvSpPr>
        <p:spPr>
          <a:xfrm>
            <a:off x="1729954" y="1845895"/>
            <a:ext cx="3133403" cy="4602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1">
                    <a:lumMod val="50000"/>
                  </a:schemeClr>
                </a:solidFill>
              </a:rPr>
              <a:t>OpenCV</a:t>
            </a:r>
          </a:p>
        </p:txBody>
      </p:sp>
      <p:sp>
        <p:nvSpPr>
          <p:cNvPr id="5" name="Text Box 4"/>
          <p:cNvSpPr txBox="1"/>
          <p:nvPr/>
        </p:nvSpPr>
        <p:spPr>
          <a:xfrm>
            <a:off x="1367369" y="1271270"/>
            <a:ext cx="5366445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altLang="en-US" sz="30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2.</a:t>
            </a:r>
            <a:r>
              <a:rPr lang="en-US" altLang="en-US" sz="30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2</a:t>
            </a:r>
            <a:r>
              <a:rPr lang="vi-VN" altLang="en-US" sz="30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 </a:t>
            </a:r>
            <a:r>
              <a:rPr lang="en-US" altLang="en-US" sz="30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OpenCv - Inpaint</a:t>
            </a:r>
            <a:endParaRPr lang="vi-VN" altLang="en-US" sz="3000">
              <a:solidFill>
                <a:schemeClr val="accent1">
                  <a:lumMod val="50000"/>
                </a:schemeClr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pic>
        <p:nvPicPr>
          <p:cNvPr id="1026" name="Picture 2" descr="Thị giác máy tính với OpenCV-Python Bài 1, Phần 2: Cài đặt môi trường lập  trình">
            <a:extLst>
              <a:ext uri="{FF2B5EF4-FFF2-40B4-BE49-F238E27FC236}">
                <a16:creationId xmlns:a16="http://schemas.microsoft.com/office/drawing/2014/main" id="{59A5F3A0-CBA6-4586-F0FA-2495ABC058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1940" y="2437676"/>
            <a:ext cx="3133403" cy="1489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OpenCV: Image Inpainting">
            <a:extLst>
              <a:ext uri="{FF2B5EF4-FFF2-40B4-BE49-F238E27FC236}">
                <a16:creationId xmlns:a16="http://schemas.microsoft.com/office/drawing/2014/main" id="{34D2EFB7-FC76-40BA-2EE4-2A76D3931B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6659" y="2352015"/>
            <a:ext cx="2743200" cy="2054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DB8FA52-16F9-02AC-3ADC-22B5B0D034F9}"/>
              </a:ext>
            </a:extLst>
          </p:cNvPr>
          <p:cNvSpPr/>
          <p:nvPr/>
        </p:nvSpPr>
        <p:spPr>
          <a:xfrm>
            <a:off x="1698393" y="5045810"/>
            <a:ext cx="2146041" cy="53530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Inpaint - OpenCV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091A8DD-4EE9-3082-40C8-C7086A5A0A58}"/>
              </a:ext>
            </a:extLst>
          </p:cNvPr>
          <p:cNvSpPr/>
          <p:nvPr/>
        </p:nvSpPr>
        <p:spPr>
          <a:xfrm>
            <a:off x="4587773" y="4207616"/>
            <a:ext cx="2146041" cy="53530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cv.INPAINT_TELEA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1F93E19D-8325-C943-566A-AE9A4AB20613}"/>
              </a:ext>
            </a:extLst>
          </p:cNvPr>
          <p:cNvSpPr/>
          <p:nvPr/>
        </p:nvSpPr>
        <p:spPr>
          <a:xfrm>
            <a:off x="4587772" y="5769360"/>
            <a:ext cx="2146041" cy="53530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cv.INPAINT_NS.</a:t>
            </a:r>
          </a:p>
        </p:txBody>
      </p:sp>
      <p:sp>
        <p:nvSpPr>
          <p:cNvPr id="20" name="Left Brace 19">
            <a:extLst>
              <a:ext uri="{FF2B5EF4-FFF2-40B4-BE49-F238E27FC236}">
                <a16:creationId xmlns:a16="http://schemas.microsoft.com/office/drawing/2014/main" id="{5DEA4E72-5567-B5E7-7A52-C59FBBC20EC2}"/>
              </a:ext>
            </a:extLst>
          </p:cNvPr>
          <p:cNvSpPr/>
          <p:nvPr/>
        </p:nvSpPr>
        <p:spPr>
          <a:xfrm>
            <a:off x="3954846" y="4475268"/>
            <a:ext cx="522515" cy="1676391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image1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43865" y="288925"/>
            <a:ext cx="922020" cy="939800"/>
          </a:xfrm>
          <a:prstGeom prst="rect">
            <a:avLst/>
          </a:prstGeom>
        </p:spPr>
      </p:pic>
      <p:sp>
        <p:nvSpPr>
          <p:cNvPr id="11266" name="Title 1"/>
          <p:cNvSpPr>
            <a:spLocks noGrp="1"/>
          </p:cNvSpPr>
          <p:nvPr>
            <p:ph type="title"/>
          </p:nvPr>
        </p:nvSpPr>
        <p:spPr>
          <a:xfrm>
            <a:off x="1763395" y="444500"/>
            <a:ext cx="9168765" cy="628650"/>
          </a:xfrm>
        </p:spPr>
        <p:txBody>
          <a:bodyPr vert="horz" wrap="square" lIns="91440" tIns="45720" rIns="91440" bIns="45720" anchor="ctr" anchorCtr="0">
            <a:noAutofit/>
          </a:bodyPr>
          <a:lstStyle/>
          <a:p>
            <a:pPr algn="l"/>
            <a:r>
              <a:rPr lang="en-US" sz="400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lt"/>
                <a:sym typeface="+mn-ea"/>
              </a:rPr>
              <a:t>2. </a:t>
            </a:r>
            <a:r>
              <a:rPr lang="vi-VN" altLang="en-US" sz="400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lt"/>
                <a:sym typeface="+mn-ea"/>
              </a:rPr>
              <a:t>Cơ sở lý thuyết</a:t>
            </a: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551940" y="1228725"/>
            <a:ext cx="9674860" cy="1778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8</a:t>
            </a:fld>
            <a:endParaRPr lang="en-US"/>
          </a:p>
        </p:txBody>
      </p:sp>
      <p:sp>
        <p:nvSpPr>
          <p:cNvPr id="5" name="Text Box 4"/>
          <p:cNvSpPr txBox="1"/>
          <p:nvPr/>
        </p:nvSpPr>
        <p:spPr>
          <a:xfrm>
            <a:off x="1367369" y="1271270"/>
            <a:ext cx="5366445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altLang="en-US" sz="30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2.</a:t>
            </a:r>
            <a:r>
              <a:rPr lang="en-US" altLang="en-US" sz="30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3</a:t>
            </a:r>
            <a:r>
              <a:rPr lang="vi-VN" altLang="en-US" sz="30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 </a:t>
            </a:r>
            <a:r>
              <a:rPr lang="en-US" altLang="en-US" sz="30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OpenCv - Inpaint</a:t>
            </a:r>
            <a:endParaRPr lang="vi-VN" altLang="en-US" sz="3000">
              <a:solidFill>
                <a:schemeClr val="accent1">
                  <a:lumMod val="50000"/>
                </a:schemeClr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pic>
        <p:nvPicPr>
          <p:cNvPr id="4" name="Picture 3" descr="A close-up of fruits and vegetables&#10;&#10;Description automatically generated">
            <a:extLst>
              <a:ext uri="{FF2B5EF4-FFF2-40B4-BE49-F238E27FC236}">
                <a16:creationId xmlns:a16="http://schemas.microsoft.com/office/drawing/2014/main" id="{BEDAD51B-E9DD-6208-661E-A000C08FE6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8362" y="2693890"/>
            <a:ext cx="8523261" cy="3099547"/>
          </a:xfrm>
          <a:prstGeom prst="rect">
            <a:avLst/>
          </a:prstGeom>
        </p:spPr>
      </p:pic>
      <p:sp>
        <p:nvSpPr>
          <p:cNvPr id="10" name="Text Box 4">
            <a:extLst>
              <a:ext uri="{FF2B5EF4-FFF2-40B4-BE49-F238E27FC236}">
                <a16:creationId xmlns:a16="http://schemas.microsoft.com/office/drawing/2014/main" id="{6308DFEF-4468-C72D-2305-C7F8BA191B42}"/>
              </a:ext>
            </a:extLst>
          </p:cNvPr>
          <p:cNvSpPr txBox="1"/>
          <p:nvPr/>
        </p:nvSpPr>
        <p:spPr>
          <a:xfrm>
            <a:off x="3553293" y="2161730"/>
            <a:ext cx="55889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n-US" sz="20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The Fast Marching Method (cv.INPAINT_TELEA)</a:t>
            </a:r>
            <a:endParaRPr lang="vi-VN" altLang="en-US" sz="2000">
              <a:solidFill>
                <a:schemeClr val="accent1">
                  <a:lumMod val="50000"/>
                </a:schemeClr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1" name="Text Box 4">
            <a:extLst>
              <a:ext uri="{FF2B5EF4-FFF2-40B4-BE49-F238E27FC236}">
                <a16:creationId xmlns:a16="http://schemas.microsoft.com/office/drawing/2014/main" id="{243E3F03-2346-5615-B546-123F8E7AC795}"/>
              </a:ext>
            </a:extLst>
          </p:cNvPr>
          <p:cNvSpPr txBox="1"/>
          <p:nvPr/>
        </p:nvSpPr>
        <p:spPr>
          <a:xfrm>
            <a:off x="3373286" y="5956240"/>
            <a:ext cx="13546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n-US" sz="20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Input</a:t>
            </a:r>
            <a:endParaRPr lang="vi-VN" altLang="en-US" sz="2000">
              <a:solidFill>
                <a:schemeClr val="accent1">
                  <a:lumMod val="50000"/>
                </a:schemeClr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2" name="Text Box 4">
            <a:extLst>
              <a:ext uri="{FF2B5EF4-FFF2-40B4-BE49-F238E27FC236}">
                <a16:creationId xmlns:a16="http://schemas.microsoft.com/office/drawing/2014/main" id="{B33EB933-B977-D005-D010-7ADBFF6CEE7C}"/>
              </a:ext>
            </a:extLst>
          </p:cNvPr>
          <p:cNvSpPr txBox="1"/>
          <p:nvPr/>
        </p:nvSpPr>
        <p:spPr>
          <a:xfrm>
            <a:off x="7581392" y="5891474"/>
            <a:ext cx="13546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n-US" sz="20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Output</a:t>
            </a:r>
            <a:endParaRPr lang="vi-VN" altLang="en-US" sz="2000">
              <a:solidFill>
                <a:schemeClr val="accent1">
                  <a:lumMod val="50000"/>
                </a:schemeClr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21810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image1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43865" y="288925"/>
            <a:ext cx="922020" cy="939800"/>
          </a:xfrm>
          <a:prstGeom prst="rect">
            <a:avLst/>
          </a:prstGeom>
        </p:spPr>
      </p:pic>
      <p:sp>
        <p:nvSpPr>
          <p:cNvPr id="11266" name="Title 1"/>
          <p:cNvSpPr>
            <a:spLocks noGrp="1"/>
          </p:cNvSpPr>
          <p:nvPr>
            <p:ph type="title"/>
          </p:nvPr>
        </p:nvSpPr>
        <p:spPr>
          <a:xfrm>
            <a:off x="1763395" y="444500"/>
            <a:ext cx="9168765" cy="628650"/>
          </a:xfrm>
        </p:spPr>
        <p:txBody>
          <a:bodyPr vert="horz" wrap="square" lIns="91440" tIns="45720" rIns="91440" bIns="45720" anchor="ctr" anchorCtr="0">
            <a:noAutofit/>
          </a:bodyPr>
          <a:lstStyle/>
          <a:p>
            <a:pPr algn="l"/>
            <a:r>
              <a:rPr lang="en-US" sz="400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lt"/>
                <a:sym typeface="+mn-ea"/>
              </a:rPr>
              <a:t>2. </a:t>
            </a:r>
            <a:r>
              <a:rPr lang="vi-VN" altLang="en-US" sz="400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lt"/>
                <a:sym typeface="+mn-ea"/>
              </a:rPr>
              <a:t>Cơ sở lý thuyết</a:t>
            </a: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551940" y="1228725"/>
            <a:ext cx="9674860" cy="1778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Box 4"/>
          <p:cNvSpPr txBox="1"/>
          <p:nvPr/>
        </p:nvSpPr>
        <p:spPr>
          <a:xfrm>
            <a:off x="1367369" y="1271270"/>
            <a:ext cx="5366445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altLang="en-US" sz="30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2.</a:t>
            </a:r>
            <a:r>
              <a:rPr lang="en-US" altLang="en-US" sz="30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3</a:t>
            </a:r>
            <a:r>
              <a:rPr lang="vi-VN" altLang="en-US" sz="30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 </a:t>
            </a:r>
            <a:r>
              <a:rPr lang="en-US" altLang="en-US" sz="30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OpenCv - Inpaint</a:t>
            </a:r>
            <a:endParaRPr lang="vi-VN" altLang="en-US" sz="3000">
              <a:solidFill>
                <a:schemeClr val="accent1">
                  <a:lumMod val="50000"/>
                </a:schemeClr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0" name="Text Box 4">
            <a:extLst>
              <a:ext uri="{FF2B5EF4-FFF2-40B4-BE49-F238E27FC236}">
                <a16:creationId xmlns:a16="http://schemas.microsoft.com/office/drawing/2014/main" id="{6308DFEF-4468-C72D-2305-C7F8BA191B42}"/>
              </a:ext>
            </a:extLst>
          </p:cNvPr>
          <p:cNvSpPr txBox="1"/>
          <p:nvPr/>
        </p:nvSpPr>
        <p:spPr>
          <a:xfrm>
            <a:off x="268491" y="5218028"/>
            <a:ext cx="55889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n-US" sz="20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The Fast Marching Method (cv.INPAINT_TELEA)</a:t>
            </a:r>
            <a:endParaRPr lang="vi-VN" altLang="en-US" sz="2000">
              <a:solidFill>
                <a:schemeClr val="accent1">
                  <a:lumMod val="50000"/>
                </a:schemeClr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2" name="Text Box 4">
            <a:extLst>
              <a:ext uri="{FF2B5EF4-FFF2-40B4-BE49-F238E27FC236}">
                <a16:creationId xmlns:a16="http://schemas.microsoft.com/office/drawing/2014/main" id="{306C5C3D-3CB3-2A16-1FE8-527A0887B63B}"/>
              </a:ext>
            </a:extLst>
          </p:cNvPr>
          <p:cNvSpPr txBox="1"/>
          <p:nvPr/>
        </p:nvSpPr>
        <p:spPr>
          <a:xfrm>
            <a:off x="1981705" y="1975581"/>
            <a:ext cx="25006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n-US" sz="20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Mô hình toán học</a:t>
            </a:r>
            <a:endParaRPr lang="vi-VN" altLang="en-US" sz="2000">
              <a:solidFill>
                <a:schemeClr val="accent1">
                  <a:lumMod val="50000"/>
                </a:schemeClr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pic>
        <p:nvPicPr>
          <p:cNvPr id="3" name="Picture 2" descr="A diagram of a circle with a point and a point&#10;&#10;Description automatically generated with medium confidence">
            <a:extLst>
              <a:ext uri="{FF2B5EF4-FFF2-40B4-BE49-F238E27FC236}">
                <a16:creationId xmlns:a16="http://schemas.microsoft.com/office/drawing/2014/main" id="{921AE049-561F-1823-6ACE-24894C3E94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810" y="2553431"/>
            <a:ext cx="5588967" cy="2212946"/>
          </a:xfrm>
          <a:prstGeom prst="rect">
            <a:avLst/>
          </a:prstGeom>
        </p:spPr>
      </p:pic>
      <p:sp>
        <p:nvSpPr>
          <p:cNvPr id="6" name="Text Box 4">
            <a:extLst>
              <a:ext uri="{FF2B5EF4-FFF2-40B4-BE49-F238E27FC236}">
                <a16:creationId xmlns:a16="http://schemas.microsoft.com/office/drawing/2014/main" id="{78E9F65A-1CD4-F775-F11B-C0B44FFE06D3}"/>
              </a:ext>
            </a:extLst>
          </p:cNvPr>
          <p:cNvSpPr txBox="1"/>
          <p:nvPr/>
        </p:nvSpPr>
        <p:spPr>
          <a:xfrm>
            <a:off x="7464657" y="1588508"/>
            <a:ext cx="25006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n-US" sz="20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Biểu thức</a:t>
            </a:r>
            <a:endParaRPr lang="vi-VN" altLang="en-US" sz="2000">
              <a:solidFill>
                <a:schemeClr val="accent1">
                  <a:lumMod val="50000"/>
                </a:schemeClr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B59528F-0222-8A41-3D77-A99090D06ED6}"/>
                  </a:ext>
                </a:extLst>
              </p:cNvPr>
              <p:cNvSpPr txBox="1"/>
              <p:nvPr/>
            </p:nvSpPr>
            <p:spPr>
              <a:xfrm>
                <a:off x="6820002" y="2126403"/>
                <a:ext cx="3685036" cy="3907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i="0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d>
                        <m:d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B59528F-0222-8A41-3D77-A99090D06E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0002" y="2126403"/>
                <a:ext cx="3685036" cy="390748"/>
              </a:xfrm>
              <a:prstGeom prst="rect">
                <a:avLst/>
              </a:prstGeom>
              <a:blipFill>
                <a:blip r:embed="rId4"/>
                <a:stretch>
                  <a:fillRect b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667014E-C302-C2FD-8F2A-64645BB9A991}"/>
                  </a:ext>
                </a:extLst>
              </p:cNvPr>
              <p:cNvSpPr txBox="1"/>
              <p:nvPr/>
            </p:nvSpPr>
            <p:spPr>
              <a:xfrm>
                <a:off x="6482108" y="2660834"/>
                <a:ext cx="4744692" cy="75815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eqArrPr>
                        <m:e>
                          <m:r>
                            <a:rPr lang="en-US">
                              <a:latin typeface="Cambria Math" panose="02040503050406030204" pitchFamily="18" charset="0"/>
                            </a:rPr>
                            <m:t>&amp;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nary>
                                <m:naryPr>
                                  <m:chr m:val="∑"/>
                                  <m:limLoc m:val="subSup"/>
                                  <m:supHide m:val="on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𝜀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</m:d>
                                </m:sub>
                                <m:sup/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  <m: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</m:d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  <m:d>
                                        <m:dPr>
                                          <m:ctrlPr>
                                            <a:rPr lang="en-US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</m:e>
                                      </m:d>
                                      <m: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∇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  <m:d>
                                        <m:dPr>
                                          <m:ctrlPr>
                                            <a:rPr lang="en-US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</m:e>
                                      </m:d>
                                      <m:d>
                                        <m:dPr>
                                          <m:ctrlPr>
                                            <a:rPr lang="en-US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  <m:r>
                                            <a:rPr lang="en-US" i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nary>
                            </m:num>
                            <m:den>
                              <m:nary>
                                <m:naryPr>
                                  <m:chr m:val="∑"/>
                                  <m:limLoc m:val="subSup"/>
                                  <m:supHide m:val="on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𝜀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</m:d>
                                </m:sub>
                                <m:sup/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  <m: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</m:d>
                                </m:e>
                              </m:nary>
                            </m:den>
                          </m:f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eqAr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667014E-C302-C2FD-8F2A-64645BB9A9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2108" y="2660834"/>
                <a:ext cx="4744692" cy="75815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190F715-A612-6491-3DA1-D9A57B7B9DAF}"/>
                  </a:ext>
                </a:extLst>
              </p:cNvPr>
              <p:cNvSpPr txBox="1"/>
              <p:nvPr/>
            </p:nvSpPr>
            <p:spPr>
              <a:xfrm>
                <a:off x="10945204" y="2082984"/>
                <a:ext cx="103061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190F715-A612-6491-3DA1-D9A57B7B9D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45204" y="2082984"/>
                <a:ext cx="1030619" cy="369332"/>
              </a:xfrm>
              <a:prstGeom prst="rect">
                <a:avLst/>
              </a:prstGeom>
              <a:blipFill>
                <a:blip r:embed="rId6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FAA40BC-2AD9-180A-BFC1-D64BBD1772BE}"/>
                  </a:ext>
                </a:extLst>
              </p:cNvPr>
              <p:cNvSpPr txBox="1"/>
              <p:nvPr/>
            </p:nvSpPr>
            <p:spPr>
              <a:xfrm>
                <a:off x="10945204" y="2626071"/>
                <a:ext cx="103061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FAA40BC-2AD9-180A-BFC1-D64BBD1772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45204" y="2626071"/>
                <a:ext cx="1030619" cy="369332"/>
              </a:xfrm>
              <a:prstGeom prst="rect">
                <a:avLst/>
              </a:prstGeom>
              <a:blipFill>
                <a:blip r:embed="rId7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5E8853F-3AD0-AA95-3424-7499F63BCB8C}"/>
                  </a:ext>
                </a:extLst>
              </p:cNvPr>
              <p:cNvSpPr txBox="1"/>
              <p:nvPr/>
            </p:nvSpPr>
            <p:spPr>
              <a:xfrm>
                <a:off x="6665589" y="4111176"/>
                <a:ext cx="456121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∇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𝑜𝑛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i="0">
                          <a:latin typeface="Cambria Math" panose="02040503050406030204" pitchFamily="18" charset="0"/>
                        </a:rPr>
                        <m:t>Ω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𝑤𝑖𝑡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𝑜𝑛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𝜕</m:t>
                      </m:r>
                      <m:r>
                        <m:rPr>
                          <m:sty m:val="p"/>
                        </m:rPr>
                        <a:rPr lang="en-US" i="0">
                          <a:latin typeface="Cambria Math" panose="02040503050406030204" pitchFamily="18" charset="0"/>
                        </a:rPr>
                        <m:t>Ω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5E8853F-3AD0-AA95-3424-7499F63BCB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5589" y="4111176"/>
                <a:ext cx="4561211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1684686-6554-4392-DE61-EB21842AF9CF}"/>
                  </a:ext>
                </a:extLst>
              </p:cNvPr>
              <p:cNvSpPr txBox="1"/>
              <p:nvPr/>
            </p:nvSpPr>
            <p:spPr>
              <a:xfrm>
                <a:off x="10917880" y="4076670"/>
                <a:ext cx="103061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1684686-6554-4392-DE61-EB21842AF9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17880" y="4076670"/>
                <a:ext cx="1030619" cy="369332"/>
              </a:xfrm>
              <a:prstGeom prst="rect">
                <a:avLst/>
              </a:prstGeom>
              <a:blipFill>
                <a:blip r:embed="rId9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 Box 4">
            <a:extLst>
              <a:ext uri="{FF2B5EF4-FFF2-40B4-BE49-F238E27FC236}">
                <a16:creationId xmlns:a16="http://schemas.microsoft.com/office/drawing/2014/main" id="{1F125D4F-142E-D13B-ABE1-F2264F54DD5C}"/>
              </a:ext>
            </a:extLst>
          </p:cNvPr>
          <p:cNvSpPr txBox="1"/>
          <p:nvPr/>
        </p:nvSpPr>
        <p:spPr>
          <a:xfrm>
            <a:off x="6489365" y="3547775"/>
            <a:ext cx="47446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n-US" sz="20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“Phương pháp bắt điểm nhanh” FFM</a:t>
            </a:r>
            <a:endParaRPr lang="vi-VN" altLang="en-US" sz="2000">
              <a:solidFill>
                <a:schemeClr val="accent1">
                  <a:lumMod val="50000"/>
                </a:schemeClr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0D22CAB-E765-BEB1-9EF7-5650C52D528A}"/>
                  </a:ext>
                </a:extLst>
              </p:cNvPr>
              <p:cNvSpPr txBox="1"/>
              <p:nvPr/>
            </p:nvSpPr>
            <p:spPr>
              <a:xfrm>
                <a:off x="6820002" y="5157937"/>
                <a:ext cx="421976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𝑤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𝑑𝑖𝑟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∙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𝑑𝑠𝑡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∙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𝑙𝑒𝑣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0D22CAB-E765-BEB1-9EF7-5650C52D52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0002" y="5157937"/>
                <a:ext cx="4219769" cy="369332"/>
              </a:xfrm>
              <a:prstGeom prst="rect">
                <a:avLst/>
              </a:prstGeom>
              <a:blipFill>
                <a:blip r:embed="rId10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 Box 4">
            <a:extLst>
              <a:ext uri="{FF2B5EF4-FFF2-40B4-BE49-F238E27FC236}">
                <a16:creationId xmlns:a16="http://schemas.microsoft.com/office/drawing/2014/main" id="{2F0602BA-9C95-E3A3-970C-1749E741C026}"/>
              </a:ext>
            </a:extLst>
          </p:cNvPr>
          <p:cNvSpPr txBox="1"/>
          <p:nvPr/>
        </p:nvSpPr>
        <p:spPr>
          <a:xfrm>
            <a:off x="7464657" y="4757827"/>
            <a:ext cx="25006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n-US" sz="20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Trọng số</a:t>
            </a:r>
            <a:endParaRPr lang="vi-VN" altLang="en-US" sz="2000">
              <a:solidFill>
                <a:schemeClr val="accent1">
                  <a:lumMod val="50000"/>
                </a:schemeClr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C09F7D6-524D-5D5D-DBE2-3961227F4C4D}"/>
                  </a:ext>
                </a:extLst>
              </p:cNvPr>
              <p:cNvSpPr txBox="1"/>
              <p:nvPr/>
            </p:nvSpPr>
            <p:spPr>
              <a:xfrm>
                <a:off x="1193091" y="5829318"/>
                <a:ext cx="2857500" cy="6602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𝑑𝑖𝑟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𝑞</m:t>
                          </m:r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</m:d>
                            </m:e>
                          </m:d>
                        </m:den>
                      </m:f>
                      <m:r>
                        <a:rPr lang="en-US" i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C09F7D6-524D-5D5D-DBE2-3961227F4C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3091" y="5829318"/>
                <a:ext cx="2857500" cy="66024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F6D9FA0-4AFB-2D5C-45FD-EB87E79790FA}"/>
                  </a:ext>
                </a:extLst>
              </p:cNvPr>
              <p:cNvSpPr txBox="1"/>
              <p:nvPr/>
            </p:nvSpPr>
            <p:spPr>
              <a:xfrm>
                <a:off x="4190550" y="5759074"/>
                <a:ext cx="2808681" cy="8007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𝑑𝑠𝑡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p>
                            <m:sSup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  <m: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F6D9FA0-4AFB-2D5C-45FD-EB87E79790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0550" y="5759074"/>
                <a:ext cx="2808681" cy="8007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03163FE4-D99F-BB7E-D7E2-FE74FDACFA7E}"/>
                  </a:ext>
                </a:extLst>
              </p:cNvPr>
              <p:cNvSpPr txBox="1"/>
              <p:nvPr/>
            </p:nvSpPr>
            <p:spPr>
              <a:xfrm>
                <a:off x="7071708" y="5832011"/>
                <a:ext cx="3433330" cy="6575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𝑙𝑒𝑣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+ 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d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</m:d>
                            </m:e>
                          </m:d>
                        </m:den>
                      </m:f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03163FE4-D99F-BB7E-D7E2-FE74FDACFA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1708" y="5832011"/>
                <a:ext cx="3433330" cy="65755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371393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286</TotalTime>
  <Words>1631</Words>
  <Application>Microsoft Office PowerPoint</Application>
  <PresentationFormat>Widescreen</PresentationFormat>
  <Paragraphs>307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4" baseType="lpstr">
      <vt:lpstr>Arial</vt:lpstr>
      <vt:lpstr>Calibri</vt:lpstr>
      <vt:lpstr>Calibri Light</vt:lpstr>
      <vt:lpstr>Cambria Math</vt:lpstr>
      <vt:lpstr>Symbol</vt:lpstr>
      <vt:lpstr>Times New Roman</vt:lpstr>
      <vt:lpstr>Office Theme</vt:lpstr>
      <vt:lpstr>ĐẠI HỌC QUỐC GIA THÀNH PHỐ HỒ CHÍ MINH TRƯỜNG ĐẠI HỌC BÁCH KHOA KHOA ĐIỆN – ĐIỆN TỬ  BỘ MÔN VIỄN THÔNG</vt:lpstr>
      <vt:lpstr>Nội dung</vt:lpstr>
      <vt:lpstr>1. Giới thiệu tổng quan</vt:lpstr>
      <vt:lpstr>2. Cơ sở lý thuyết</vt:lpstr>
      <vt:lpstr>2. Cơ sở lý thuyết</vt:lpstr>
      <vt:lpstr>2. Cơ sở lý thuyết</vt:lpstr>
      <vt:lpstr>2. Cơ sở lý thuyết</vt:lpstr>
      <vt:lpstr>2. Cơ sở lý thuyết</vt:lpstr>
      <vt:lpstr>2. Cơ sở lý thuyết</vt:lpstr>
      <vt:lpstr>2. Cơ sở lý thuyết</vt:lpstr>
      <vt:lpstr>2. Cơ sở lý thuyết</vt:lpstr>
      <vt:lpstr>2. Cơ sở lý thuyết</vt:lpstr>
      <vt:lpstr>2. Cơ sở lý thuyết</vt:lpstr>
      <vt:lpstr>2. Cơ sở lý thuyết</vt:lpstr>
      <vt:lpstr>3. Xây dựng ứng dụng</vt:lpstr>
      <vt:lpstr>3. Xây dựng ứng dụng</vt:lpstr>
      <vt:lpstr>3. Xây dựng ứng dụng</vt:lpstr>
      <vt:lpstr>3. Xây dựng ứng dụng</vt:lpstr>
      <vt:lpstr>3. Xây dựng ứng dụng</vt:lpstr>
      <vt:lpstr>3. Xây dựng ứng dụng</vt:lpstr>
      <vt:lpstr>3. Xây dựng ứng dụng</vt:lpstr>
      <vt:lpstr>3. Xây dựng ứng dụng</vt:lpstr>
      <vt:lpstr>3. Xây dựng ứng dụng</vt:lpstr>
      <vt:lpstr>3. Xây dựng ứng dụng</vt:lpstr>
      <vt:lpstr>3. Xây dựng ứng dụng</vt:lpstr>
      <vt:lpstr>4. Kết quả và nhân xét</vt:lpstr>
      <vt:lpstr>4. Kết quả và nhân xét</vt:lpstr>
      <vt:lpstr>4. Kết quả và nhân xét</vt:lpstr>
      <vt:lpstr>4. Kết quả và nhân xét</vt:lpstr>
      <vt:lpstr>4. Kết quả và nhân xét</vt:lpstr>
      <vt:lpstr>4. Kết quả và nhân xét</vt:lpstr>
      <vt:lpstr>4. Kết quả và nhân xét</vt:lpstr>
      <vt:lpstr>4. Kết quả và nhân xét</vt:lpstr>
      <vt:lpstr>4. Kết quả và nhân xét</vt:lpstr>
      <vt:lpstr>4. Kết quả và nhân xét</vt:lpstr>
      <vt:lpstr>5. Kết luận và hướng phát triển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ĐẠI HỌC QUỐC GIA THÀNH PHỐ HỒ CHÍ MINH TRƯỜNG ĐẠI HỌC BÁCH KHOA KHOA ĐIỆN – ĐIỆN TỬ  BỘ MÔN VIỄN THÔNG</dc:title>
  <dc:creator>Admin</dc:creator>
  <cp:lastModifiedBy>Cao Thành Danh</cp:lastModifiedBy>
  <cp:revision>111</cp:revision>
  <dcterms:created xsi:type="dcterms:W3CDTF">2023-07-11T13:02:00Z</dcterms:created>
  <dcterms:modified xsi:type="dcterms:W3CDTF">2023-12-20T16:28:43Z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5B4F1D0AED2042338E2263C56E070631</vt:lpwstr>
  </property>
  <property fmtid="{D5CDD505-2E9C-101B-9397-08002B2CF9AE}" pid="3" name="KSOProductBuildVer">
    <vt:lpwstr>1033-12.2.0.13306</vt:lpwstr>
  </property>
</Properties>
</file>